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280" r:id="rId3"/>
    <p:sldId id="2282" r:id="rId4"/>
    <p:sldId id="2283" r:id="rId5"/>
    <p:sldId id="262" r:id="rId6"/>
    <p:sldId id="257" r:id="rId7"/>
    <p:sldId id="266" r:id="rId8"/>
    <p:sldId id="256" r:id="rId9"/>
    <p:sldId id="263" r:id="rId10"/>
    <p:sldId id="264" r:id="rId11"/>
    <p:sldId id="267" r:id="rId12"/>
    <p:sldId id="258" r:id="rId13"/>
    <p:sldId id="2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8C150-82B1-4A01-9EB7-D8617BE7C773}" v="5" dt="2024-12-16T10:46:38.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6" d="100"/>
          <a:sy n="106" d="100"/>
        </p:scale>
        <p:origin x="7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y Ghassemlooy" userId="0e2ec444-2f16-4bd8-a051-91d3bede9f88" providerId="ADAL" clId="{9AB8C150-82B1-4A01-9EB7-D8617BE7C773}"/>
    <pc:docChg chg="custSel delSld modSld">
      <pc:chgData name="Fary Ghassemlooy" userId="0e2ec444-2f16-4bd8-a051-91d3bede9f88" providerId="ADAL" clId="{9AB8C150-82B1-4A01-9EB7-D8617BE7C773}" dt="2024-12-16T10:50:55.114" v="386" actId="6549"/>
      <pc:docMkLst>
        <pc:docMk/>
      </pc:docMkLst>
      <pc:sldChg chg="modSp mod">
        <pc:chgData name="Fary Ghassemlooy" userId="0e2ec444-2f16-4bd8-a051-91d3bede9f88" providerId="ADAL" clId="{9AB8C150-82B1-4A01-9EB7-D8617BE7C773}" dt="2024-12-16T10:43:18.041" v="25" actId="1076"/>
        <pc:sldMkLst>
          <pc:docMk/>
          <pc:sldMk cId="1612877718" sldId="257"/>
        </pc:sldMkLst>
        <pc:spChg chg="mod">
          <ac:chgData name="Fary Ghassemlooy" userId="0e2ec444-2f16-4bd8-a051-91d3bede9f88" providerId="ADAL" clId="{9AB8C150-82B1-4A01-9EB7-D8617BE7C773}" dt="2024-12-16T10:43:18.041" v="25" actId="1076"/>
          <ac:spMkLst>
            <pc:docMk/>
            <pc:sldMk cId="1612877718" sldId="257"/>
            <ac:spMk id="53" creationId="{CD900CCB-E90E-37B1-E8D6-7D7BF7A00381}"/>
          </ac:spMkLst>
        </pc:spChg>
        <pc:spChg chg="mod">
          <ac:chgData name="Fary Ghassemlooy" userId="0e2ec444-2f16-4bd8-a051-91d3bede9f88" providerId="ADAL" clId="{9AB8C150-82B1-4A01-9EB7-D8617BE7C773}" dt="2024-12-16T10:42:58.644" v="24" actId="313"/>
          <ac:spMkLst>
            <pc:docMk/>
            <pc:sldMk cId="1612877718" sldId="257"/>
            <ac:spMk id="108" creationId="{6B6EC47E-4344-1747-1B72-027844AE21A1}"/>
          </ac:spMkLst>
        </pc:spChg>
      </pc:sldChg>
      <pc:sldChg chg="modSp mod">
        <pc:chgData name="Fary Ghassemlooy" userId="0e2ec444-2f16-4bd8-a051-91d3bede9f88" providerId="ADAL" clId="{9AB8C150-82B1-4A01-9EB7-D8617BE7C773}" dt="2024-12-16T10:42:24.592" v="20" actId="20577"/>
        <pc:sldMkLst>
          <pc:docMk/>
          <pc:sldMk cId="3605820784" sldId="265"/>
        </pc:sldMkLst>
        <pc:spChg chg="mod">
          <ac:chgData name="Fary Ghassemlooy" userId="0e2ec444-2f16-4bd8-a051-91d3bede9f88" providerId="ADAL" clId="{9AB8C150-82B1-4A01-9EB7-D8617BE7C773}" dt="2024-12-16T10:42:24.592" v="20" actId="20577"/>
          <ac:spMkLst>
            <pc:docMk/>
            <pc:sldMk cId="3605820784" sldId="265"/>
            <ac:spMk id="6" creationId="{87ED012C-5DC7-A9BA-FC29-7E06B7E8B070}"/>
          </ac:spMkLst>
        </pc:spChg>
        <pc:spChg chg="mod">
          <ac:chgData name="Fary Ghassemlooy" userId="0e2ec444-2f16-4bd8-a051-91d3bede9f88" providerId="ADAL" clId="{9AB8C150-82B1-4A01-9EB7-D8617BE7C773}" dt="2024-12-16T10:41:47.496" v="4" actId="1076"/>
          <ac:spMkLst>
            <pc:docMk/>
            <pc:sldMk cId="3605820784" sldId="265"/>
            <ac:spMk id="11" creationId="{763EFAF2-2AA7-D786-6AC5-E9636F66AE87}"/>
          </ac:spMkLst>
        </pc:spChg>
        <pc:picChg chg="mod">
          <ac:chgData name="Fary Ghassemlooy" userId="0e2ec444-2f16-4bd8-a051-91d3bede9f88" providerId="ADAL" clId="{9AB8C150-82B1-4A01-9EB7-D8617BE7C773}" dt="2024-12-16T10:42:12.785" v="12" actId="1076"/>
          <ac:picMkLst>
            <pc:docMk/>
            <pc:sldMk cId="3605820784" sldId="265"/>
            <ac:picMk id="4" creationId="{9BEB8EE3-04B8-56C8-0282-F678F3815B55}"/>
          </ac:picMkLst>
        </pc:picChg>
        <pc:picChg chg="mod">
          <ac:chgData name="Fary Ghassemlooy" userId="0e2ec444-2f16-4bd8-a051-91d3bede9f88" providerId="ADAL" clId="{9AB8C150-82B1-4A01-9EB7-D8617BE7C773}" dt="2024-12-16T10:42:12.785" v="12" actId="1076"/>
          <ac:picMkLst>
            <pc:docMk/>
            <pc:sldMk cId="3605820784" sldId="265"/>
            <ac:picMk id="12" creationId="{5E900928-C520-D543-B6CA-9191B8E7FF53}"/>
          </ac:picMkLst>
        </pc:picChg>
        <pc:picChg chg="mod">
          <ac:chgData name="Fary Ghassemlooy" userId="0e2ec444-2f16-4bd8-a051-91d3bede9f88" providerId="ADAL" clId="{9AB8C150-82B1-4A01-9EB7-D8617BE7C773}" dt="2024-12-16T10:42:12.785" v="12" actId="1076"/>
          <ac:picMkLst>
            <pc:docMk/>
            <pc:sldMk cId="3605820784" sldId="265"/>
            <ac:picMk id="13" creationId="{0A4F79AA-DCC0-8211-C51C-23B4E92BC1DC}"/>
          </ac:picMkLst>
        </pc:picChg>
        <pc:picChg chg="mod">
          <ac:chgData name="Fary Ghassemlooy" userId="0e2ec444-2f16-4bd8-a051-91d3bede9f88" providerId="ADAL" clId="{9AB8C150-82B1-4A01-9EB7-D8617BE7C773}" dt="2024-12-16T10:42:12.785" v="12" actId="1076"/>
          <ac:picMkLst>
            <pc:docMk/>
            <pc:sldMk cId="3605820784" sldId="265"/>
            <ac:picMk id="14" creationId="{D5F00302-0B5D-7A5F-3F9F-9BBC58EA510F}"/>
          </ac:picMkLst>
        </pc:picChg>
        <pc:picChg chg="mod">
          <ac:chgData name="Fary Ghassemlooy" userId="0e2ec444-2f16-4bd8-a051-91d3bede9f88" providerId="ADAL" clId="{9AB8C150-82B1-4A01-9EB7-D8617BE7C773}" dt="2024-12-16T10:42:12.785" v="12" actId="1076"/>
          <ac:picMkLst>
            <pc:docMk/>
            <pc:sldMk cId="3605820784" sldId="265"/>
            <ac:picMk id="16" creationId="{E8669BCD-4C7C-C7A2-7C73-0F3B48365A90}"/>
          </ac:picMkLst>
        </pc:picChg>
        <pc:picChg chg="mod">
          <ac:chgData name="Fary Ghassemlooy" userId="0e2ec444-2f16-4bd8-a051-91d3bede9f88" providerId="ADAL" clId="{9AB8C150-82B1-4A01-9EB7-D8617BE7C773}" dt="2024-12-16T10:42:12.785" v="12" actId="1076"/>
          <ac:picMkLst>
            <pc:docMk/>
            <pc:sldMk cId="3605820784" sldId="265"/>
            <ac:picMk id="1026" creationId="{6251FEAC-CD21-6C24-B98A-65BFD1951C04}"/>
          </ac:picMkLst>
        </pc:picChg>
        <pc:picChg chg="mod">
          <ac:chgData name="Fary Ghassemlooy" userId="0e2ec444-2f16-4bd8-a051-91d3bede9f88" providerId="ADAL" clId="{9AB8C150-82B1-4A01-9EB7-D8617BE7C773}" dt="2024-12-16T10:42:12.785" v="12" actId="1076"/>
          <ac:picMkLst>
            <pc:docMk/>
            <pc:sldMk cId="3605820784" sldId="265"/>
            <ac:picMk id="1028" creationId="{AE135A89-57FA-E50C-6D2F-202EA9FD01BA}"/>
          </ac:picMkLst>
        </pc:picChg>
      </pc:sldChg>
      <pc:sldChg chg="addSp delSp modSp mod">
        <pc:chgData name="Fary Ghassemlooy" userId="0e2ec444-2f16-4bd8-a051-91d3bede9f88" providerId="ADAL" clId="{9AB8C150-82B1-4A01-9EB7-D8617BE7C773}" dt="2024-12-16T10:50:55.114" v="386" actId="6549"/>
        <pc:sldMkLst>
          <pc:docMk/>
          <pc:sldMk cId="1400467277" sldId="266"/>
        </pc:sldMkLst>
        <pc:spChg chg="mod">
          <ac:chgData name="Fary Ghassemlooy" userId="0e2ec444-2f16-4bd8-a051-91d3bede9f88" providerId="ADAL" clId="{9AB8C150-82B1-4A01-9EB7-D8617BE7C773}" dt="2024-12-16T10:47:11.625" v="146" actId="1076"/>
          <ac:spMkLst>
            <pc:docMk/>
            <pc:sldMk cId="1400467277" sldId="266"/>
            <ac:spMk id="7" creationId="{5C199487-8682-3911-0005-BE019E00708D}"/>
          </ac:spMkLst>
        </pc:spChg>
        <pc:spChg chg="mod">
          <ac:chgData name="Fary Ghassemlooy" userId="0e2ec444-2f16-4bd8-a051-91d3bede9f88" providerId="ADAL" clId="{9AB8C150-82B1-4A01-9EB7-D8617BE7C773}" dt="2024-12-16T10:50:40.920" v="367" actId="1076"/>
          <ac:spMkLst>
            <pc:docMk/>
            <pc:sldMk cId="1400467277" sldId="266"/>
            <ac:spMk id="34" creationId="{4D17D0B5-2FAD-67F1-C15D-E9D0051DBE3A}"/>
          </ac:spMkLst>
        </pc:spChg>
        <pc:spChg chg="mod">
          <ac:chgData name="Fary Ghassemlooy" userId="0e2ec444-2f16-4bd8-a051-91d3bede9f88" providerId="ADAL" clId="{9AB8C150-82B1-4A01-9EB7-D8617BE7C773}" dt="2024-12-16T10:49:05.748" v="267" actId="1037"/>
          <ac:spMkLst>
            <pc:docMk/>
            <pc:sldMk cId="1400467277" sldId="266"/>
            <ac:spMk id="71" creationId="{1C35BA4B-9CF1-3204-6682-1D6AFD821126}"/>
          </ac:spMkLst>
        </pc:spChg>
        <pc:spChg chg="mod">
          <ac:chgData name="Fary Ghassemlooy" userId="0e2ec444-2f16-4bd8-a051-91d3bede9f88" providerId="ADAL" clId="{9AB8C150-82B1-4A01-9EB7-D8617BE7C773}" dt="2024-12-16T10:47:37.404" v="193" actId="1038"/>
          <ac:spMkLst>
            <pc:docMk/>
            <pc:sldMk cId="1400467277" sldId="266"/>
            <ac:spMk id="74" creationId="{7675E676-7D00-45D9-A33E-6098DB465E90}"/>
          </ac:spMkLst>
        </pc:spChg>
        <pc:spChg chg="mod">
          <ac:chgData name="Fary Ghassemlooy" userId="0e2ec444-2f16-4bd8-a051-91d3bede9f88" providerId="ADAL" clId="{9AB8C150-82B1-4A01-9EB7-D8617BE7C773}" dt="2024-12-16T10:47:18.075" v="147" actId="1076"/>
          <ac:spMkLst>
            <pc:docMk/>
            <pc:sldMk cId="1400467277" sldId="266"/>
            <ac:spMk id="75" creationId="{46A755B0-C01F-D0B9-E4F5-533E891BE6F5}"/>
          </ac:spMkLst>
        </pc:spChg>
        <pc:spChg chg="mod">
          <ac:chgData name="Fary Ghassemlooy" userId="0e2ec444-2f16-4bd8-a051-91d3bede9f88" providerId="ADAL" clId="{9AB8C150-82B1-4A01-9EB7-D8617BE7C773}" dt="2024-12-16T10:50:55.114" v="386" actId="6549"/>
          <ac:spMkLst>
            <pc:docMk/>
            <pc:sldMk cId="1400467277" sldId="266"/>
            <ac:spMk id="76" creationId="{C62BCD67-956B-7784-4FAB-0CFCF6E0E75A}"/>
          </ac:spMkLst>
        </pc:spChg>
        <pc:spChg chg="mod">
          <ac:chgData name="Fary Ghassemlooy" userId="0e2ec444-2f16-4bd8-a051-91d3bede9f88" providerId="ADAL" clId="{9AB8C150-82B1-4A01-9EB7-D8617BE7C773}" dt="2024-12-16T10:46:28.899" v="140" actId="20577"/>
          <ac:spMkLst>
            <pc:docMk/>
            <pc:sldMk cId="1400467277" sldId="266"/>
            <ac:spMk id="77" creationId="{F2B06222-2188-8E31-0B58-5C2295B78EDB}"/>
          </ac:spMkLst>
        </pc:spChg>
        <pc:spChg chg="mod">
          <ac:chgData name="Fary Ghassemlooy" userId="0e2ec444-2f16-4bd8-a051-91d3bede9f88" providerId="ADAL" clId="{9AB8C150-82B1-4A01-9EB7-D8617BE7C773}" dt="2024-12-16T10:46:01.977" v="135" actId="1076"/>
          <ac:spMkLst>
            <pc:docMk/>
            <pc:sldMk cId="1400467277" sldId="266"/>
            <ac:spMk id="84" creationId="{ADD14975-99F1-57B3-A05E-ED016CFBF3F5}"/>
          </ac:spMkLst>
        </pc:spChg>
        <pc:spChg chg="del">
          <ac:chgData name="Fary Ghassemlooy" userId="0e2ec444-2f16-4bd8-a051-91d3bede9f88" providerId="ADAL" clId="{9AB8C150-82B1-4A01-9EB7-D8617BE7C773}" dt="2024-12-16T10:45:09.074" v="91" actId="478"/>
          <ac:spMkLst>
            <pc:docMk/>
            <pc:sldMk cId="1400467277" sldId="266"/>
            <ac:spMk id="147" creationId="{8AC8ADE4-BBB4-8FFB-ABB8-8A8F88962EC3}"/>
          </ac:spMkLst>
        </pc:spChg>
        <pc:picChg chg="del">
          <ac:chgData name="Fary Ghassemlooy" userId="0e2ec444-2f16-4bd8-a051-91d3bede9f88" providerId="ADAL" clId="{9AB8C150-82B1-4A01-9EB7-D8617BE7C773}" dt="2024-12-16T10:46:38.610" v="142" actId="478"/>
          <ac:picMkLst>
            <pc:docMk/>
            <pc:sldMk cId="1400467277" sldId="266"/>
            <ac:picMk id="2" creationId="{2577BE21-96C6-33EF-3604-8888E52B1B60}"/>
          </ac:picMkLst>
        </pc:picChg>
        <pc:cxnChg chg="del mod">
          <ac:chgData name="Fary Ghassemlooy" userId="0e2ec444-2f16-4bd8-a051-91d3bede9f88" providerId="ADAL" clId="{9AB8C150-82B1-4A01-9EB7-D8617BE7C773}" dt="2024-12-16T10:44:10.139" v="71" actId="478"/>
          <ac:cxnSpMkLst>
            <pc:docMk/>
            <pc:sldMk cId="1400467277" sldId="266"/>
            <ac:cxnSpMk id="10" creationId="{42C41618-E482-E2E8-DAE6-2939484481E2}"/>
          </ac:cxnSpMkLst>
        </pc:cxnChg>
        <pc:cxnChg chg="mod">
          <ac:chgData name="Fary Ghassemlooy" userId="0e2ec444-2f16-4bd8-a051-91d3bede9f88" providerId="ADAL" clId="{9AB8C150-82B1-4A01-9EB7-D8617BE7C773}" dt="2024-12-16T10:47:11.625" v="146" actId="1076"/>
          <ac:cxnSpMkLst>
            <pc:docMk/>
            <pc:sldMk cId="1400467277" sldId="266"/>
            <ac:cxnSpMk id="13" creationId="{C364E11C-4720-8A0C-C7B0-1EB47A122465}"/>
          </ac:cxnSpMkLst>
        </pc:cxnChg>
        <pc:cxnChg chg="add mod">
          <ac:chgData name="Fary Ghassemlooy" userId="0e2ec444-2f16-4bd8-a051-91d3bede9f88" providerId="ADAL" clId="{9AB8C150-82B1-4A01-9EB7-D8617BE7C773}" dt="2024-12-16T10:49:05.748" v="267" actId="1037"/>
          <ac:cxnSpMkLst>
            <pc:docMk/>
            <pc:sldMk cId="1400467277" sldId="266"/>
            <ac:cxnSpMk id="17" creationId="{8A5433C3-237D-D57C-3667-2D9A0442A8C3}"/>
          </ac:cxnSpMkLst>
        </pc:cxnChg>
        <pc:cxnChg chg="add mod">
          <ac:chgData name="Fary Ghassemlooy" userId="0e2ec444-2f16-4bd8-a051-91d3bede9f88" providerId="ADAL" clId="{9AB8C150-82B1-4A01-9EB7-D8617BE7C773}" dt="2024-12-16T10:47:29.669" v="149" actId="13822"/>
          <ac:cxnSpMkLst>
            <pc:docMk/>
            <pc:sldMk cId="1400467277" sldId="266"/>
            <ac:cxnSpMk id="39" creationId="{79A88B10-E031-F46F-93D8-B2B0CA3386B3}"/>
          </ac:cxnSpMkLst>
        </pc:cxnChg>
        <pc:cxnChg chg="mod">
          <ac:chgData name="Fary Ghassemlooy" userId="0e2ec444-2f16-4bd8-a051-91d3bede9f88" providerId="ADAL" clId="{9AB8C150-82B1-4A01-9EB7-D8617BE7C773}" dt="2024-12-16T10:47:11.625" v="146" actId="1076"/>
          <ac:cxnSpMkLst>
            <pc:docMk/>
            <pc:sldMk cId="1400467277" sldId="266"/>
            <ac:cxnSpMk id="79" creationId="{92FB10BB-05AE-3B00-CF9E-D2C0B496BA78}"/>
          </ac:cxnSpMkLst>
        </pc:cxnChg>
        <pc:cxnChg chg="mod">
          <ac:chgData name="Fary Ghassemlooy" userId="0e2ec444-2f16-4bd8-a051-91d3bede9f88" providerId="ADAL" clId="{9AB8C150-82B1-4A01-9EB7-D8617BE7C773}" dt="2024-12-16T10:50:54.466" v="383" actId="6549"/>
          <ac:cxnSpMkLst>
            <pc:docMk/>
            <pc:sldMk cId="1400467277" sldId="266"/>
            <ac:cxnSpMk id="82" creationId="{F90B2F1C-5EBD-B043-344E-DFE8043EE86C}"/>
          </ac:cxnSpMkLst>
        </pc:cxnChg>
        <pc:cxnChg chg="mod">
          <ac:chgData name="Fary Ghassemlooy" userId="0e2ec444-2f16-4bd8-a051-91d3bede9f88" providerId="ADAL" clId="{9AB8C150-82B1-4A01-9EB7-D8617BE7C773}" dt="2024-12-16T10:47:18.075" v="147" actId="1076"/>
          <ac:cxnSpMkLst>
            <pc:docMk/>
            <pc:sldMk cId="1400467277" sldId="266"/>
            <ac:cxnSpMk id="103" creationId="{87761461-DCB9-317D-0DE1-40A0CD7DA46D}"/>
          </ac:cxnSpMkLst>
        </pc:cxnChg>
      </pc:sldChg>
      <pc:sldChg chg="del">
        <pc:chgData name="Fary Ghassemlooy" userId="0e2ec444-2f16-4bd8-a051-91d3bede9f88" providerId="ADAL" clId="{9AB8C150-82B1-4A01-9EB7-D8617BE7C773}" dt="2024-12-13T19:10:30.323" v="0" actId="47"/>
        <pc:sldMkLst>
          <pc:docMk/>
          <pc:sldMk cId="1310162203" sldId="228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24D5E-22C2-4ACB-9AB4-5C6AA42BB13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015A938D-38AB-4020-8C14-636A5B770219}">
      <dgm:prSet phldrT="[Text]" custT="1"/>
      <dgm:spPr>
        <a:solidFill>
          <a:schemeClr val="tx1">
            <a:lumMod val="50000"/>
            <a:lumOff val="50000"/>
          </a:schemeClr>
        </a:solidFill>
      </dgm:spPr>
      <dgm:t>
        <a:bodyPr/>
        <a:lstStyle/>
        <a:p>
          <a:r>
            <a:rPr lang="en-GB" sz="1400" dirty="0">
              <a:solidFill>
                <a:srgbClr val="0000CC"/>
              </a:solidFill>
            </a:rPr>
            <a:t>Spectral efficiency</a:t>
          </a:r>
        </a:p>
        <a:p>
          <a:r>
            <a:rPr lang="en-GB" sz="1400" dirty="0">
              <a:solidFill>
                <a:srgbClr val="0000CC"/>
              </a:solidFill>
            </a:rPr>
            <a:t>&amp;</a:t>
          </a:r>
        </a:p>
        <a:p>
          <a:r>
            <a:rPr lang="en-GB" sz="1400" dirty="0">
              <a:solidFill>
                <a:srgbClr val="0000CC"/>
              </a:solidFill>
            </a:rPr>
            <a:t>Energy efficiency</a:t>
          </a:r>
        </a:p>
      </dgm:t>
    </dgm:pt>
    <dgm:pt modelId="{15338476-2C92-4C5B-9272-E6D31CF6BF02}" type="parTrans" cxnId="{85DBC22A-3448-4FAF-8AB7-71EC0D20A89D}">
      <dgm:prSet/>
      <dgm:spPr/>
      <dgm:t>
        <a:bodyPr/>
        <a:lstStyle/>
        <a:p>
          <a:endParaRPr lang="en-GB"/>
        </a:p>
      </dgm:t>
    </dgm:pt>
    <dgm:pt modelId="{1046F110-91CC-4E25-BCFD-3196F4573026}" type="sibTrans" cxnId="{85DBC22A-3448-4FAF-8AB7-71EC0D20A89D}">
      <dgm:prSet/>
      <dgm:spPr>
        <a:solidFill>
          <a:schemeClr val="bg1">
            <a:lumMod val="75000"/>
          </a:schemeClr>
        </a:solidFill>
      </dgm:spPr>
      <dgm:t>
        <a:bodyPr/>
        <a:lstStyle/>
        <a:p>
          <a:r>
            <a:rPr lang="en-GB" dirty="0">
              <a:solidFill>
                <a:schemeClr val="tx1"/>
              </a:solidFill>
            </a:rPr>
            <a:t>Bandwidth</a:t>
          </a:r>
        </a:p>
        <a:p>
          <a:r>
            <a:rPr lang="en-GB" dirty="0">
              <a:solidFill>
                <a:schemeClr val="tx1"/>
              </a:solidFill>
            </a:rPr>
            <a:t>&amp;</a:t>
          </a:r>
        </a:p>
        <a:p>
          <a:r>
            <a:rPr lang="en-GB" dirty="0">
              <a:solidFill>
                <a:schemeClr val="tx1"/>
              </a:solidFill>
            </a:rPr>
            <a:t>throughput</a:t>
          </a:r>
        </a:p>
      </dgm:t>
    </dgm:pt>
    <dgm:pt modelId="{34F94749-82FA-49E5-9FE0-5BCE0911B4A5}">
      <dgm:prSet phldrT="[Text]" custT="1"/>
      <dgm:spPr>
        <a:solidFill>
          <a:schemeClr val="accent3">
            <a:lumMod val="60000"/>
            <a:lumOff val="40000"/>
          </a:schemeClr>
        </a:solidFill>
      </dgm:spPr>
      <dgm:t>
        <a:bodyPr/>
        <a:lstStyle/>
        <a:p>
          <a:r>
            <a:rPr lang="en-GB" sz="1300" dirty="0">
              <a:solidFill>
                <a:srgbClr val="0000CC"/>
              </a:solidFill>
            </a:rPr>
            <a:t>RSSI</a:t>
          </a:r>
        </a:p>
        <a:p>
          <a:r>
            <a:rPr lang="en-GB" sz="1300" dirty="0">
              <a:solidFill>
                <a:srgbClr val="0000CC"/>
              </a:solidFill>
            </a:rPr>
            <a:t>SNR/SNIR</a:t>
          </a:r>
        </a:p>
        <a:p>
          <a:r>
            <a:rPr lang="en-GB" sz="1300" dirty="0">
              <a:solidFill>
                <a:srgbClr val="0000CC"/>
              </a:solidFill>
            </a:rPr>
            <a:t>PNR</a:t>
          </a:r>
        </a:p>
        <a:p>
          <a:r>
            <a:rPr lang="en-GB" sz="1300" dirty="0">
              <a:solidFill>
                <a:srgbClr val="0000CC"/>
              </a:solidFill>
            </a:rPr>
            <a:t>ENR</a:t>
          </a:r>
        </a:p>
      </dgm:t>
    </dgm:pt>
    <dgm:pt modelId="{A4E954BB-DE8A-4D41-AE7B-3EB166A79372}" type="parTrans" cxnId="{38A91CA6-6D6D-4EA2-8619-99F434E0737C}">
      <dgm:prSet/>
      <dgm:spPr/>
      <dgm:t>
        <a:bodyPr/>
        <a:lstStyle/>
        <a:p>
          <a:endParaRPr lang="en-GB"/>
        </a:p>
      </dgm:t>
    </dgm:pt>
    <dgm:pt modelId="{29E0BEE9-F54E-47A2-9D16-E6A80A29AED4}" type="sibTrans" cxnId="{38A91CA6-6D6D-4EA2-8619-99F434E0737C}">
      <dgm:prSet custT="1"/>
      <dgm:spPr>
        <a:solidFill>
          <a:schemeClr val="accent3">
            <a:lumMod val="40000"/>
            <a:lumOff val="60000"/>
          </a:schemeClr>
        </a:solidFill>
      </dgm:spPr>
      <dgm:t>
        <a:bodyPr/>
        <a:lstStyle/>
        <a:p>
          <a:r>
            <a:rPr lang="en-GB" sz="1600" dirty="0">
              <a:solidFill>
                <a:schemeClr val="tx1">
                  <a:lumMod val="65000"/>
                  <a:lumOff val="35000"/>
                </a:schemeClr>
              </a:solidFill>
            </a:rPr>
            <a:t>Linearity</a:t>
          </a:r>
        </a:p>
        <a:p>
          <a:r>
            <a:rPr lang="en-GB" sz="1600" dirty="0">
              <a:solidFill>
                <a:schemeClr val="tx1">
                  <a:lumMod val="65000"/>
                  <a:lumOff val="35000"/>
                </a:schemeClr>
              </a:solidFill>
            </a:rPr>
            <a:t>&amp;</a:t>
          </a:r>
        </a:p>
        <a:p>
          <a:r>
            <a:rPr lang="en-GB" sz="1600" dirty="0">
              <a:solidFill>
                <a:schemeClr val="tx1">
                  <a:lumMod val="65000"/>
                  <a:lumOff val="35000"/>
                </a:schemeClr>
              </a:solidFill>
            </a:rPr>
            <a:t>dynamic range</a:t>
          </a:r>
        </a:p>
      </dgm:t>
    </dgm:pt>
    <dgm:pt modelId="{BC4955A1-6A37-4937-8757-D2CDCB682179}">
      <dgm:prSet phldrT="[Text]" custT="1"/>
      <dgm:spPr/>
      <dgm:t>
        <a:bodyPr/>
        <a:lstStyle/>
        <a:p>
          <a:pPr algn="ctr"/>
          <a:r>
            <a:rPr lang="en-GB" sz="3200" b="1" dirty="0"/>
            <a:t>KPIs</a:t>
          </a:r>
        </a:p>
      </dgm:t>
    </dgm:pt>
    <dgm:pt modelId="{13D35291-B90B-47B8-9F1F-13180A326DB4}" type="parTrans" cxnId="{C8278596-3D2F-47AE-908E-5BF9BBA2CB31}">
      <dgm:prSet/>
      <dgm:spPr/>
      <dgm:t>
        <a:bodyPr/>
        <a:lstStyle/>
        <a:p>
          <a:endParaRPr lang="en-GB"/>
        </a:p>
      </dgm:t>
    </dgm:pt>
    <dgm:pt modelId="{EC569E8B-9845-4656-A9DB-B36F580EC20B}" type="sibTrans" cxnId="{C8278596-3D2F-47AE-908E-5BF9BBA2CB31}">
      <dgm:prSet/>
      <dgm:spPr/>
      <dgm:t>
        <a:bodyPr/>
        <a:lstStyle/>
        <a:p>
          <a:endParaRPr lang="en-GB"/>
        </a:p>
      </dgm:t>
    </dgm:pt>
    <dgm:pt modelId="{9133F9FB-7041-4CD1-BCD3-752B87026EB1}">
      <dgm:prSet phldrT="[Text]" custT="1"/>
      <dgm:spPr>
        <a:solidFill>
          <a:schemeClr val="bg1">
            <a:lumMod val="50000"/>
          </a:schemeClr>
        </a:solidFill>
      </dgm:spPr>
      <dgm:t>
        <a:bodyPr/>
        <a:lstStyle/>
        <a:p>
          <a:r>
            <a:rPr lang="en-GB" sz="1600" dirty="0"/>
            <a:t>Latency</a:t>
          </a:r>
        </a:p>
        <a:p>
          <a:r>
            <a:rPr lang="en-GB" sz="1600" dirty="0"/>
            <a:t>&amp;</a:t>
          </a:r>
        </a:p>
        <a:p>
          <a:r>
            <a:rPr lang="en-GB" sz="1600" dirty="0"/>
            <a:t>Jitter</a:t>
          </a:r>
        </a:p>
      </dgm:t>
    </dgm:pt>
    <dgm:pt modelId="{EE544BA0-7873-4159-89A7-2338E615381C}" type="parTrans" cxnId="{43161049-BF51-4C20-84E9-4A7FD8B9D4E6}">
      <dgm:prSet/>
      <dgm:spPr/>
      <dgm:t>
        <a:bodyPr/>
        <a:lstStyle/>
        <a:p>
          <a:endParaRPr lang="en-GB"/>
        </a:p>
      </dgm:t>
    </dgm:pt>
    <dgm:pt modelId="{881CE67F-9463-4CA2-83DE-5F56F7FAF72D}" type="sibTrans" cxnId="{43161049-BF51-4C20-84E9-4A7FD8B9D4E6}">
      <dgm:prSet/>
      <dgm:spPr>
        <a:solidFill>
          <a:schemeClr val="accent2">
            <a:lumMod val="75000"/>
          </a:schemeClr>
        </a:solidFill>
      </dgm:spPr>
      <dgm:t>
        <a:bodyPr/>
        <a:lstStyle/>
        <a:p>
          <a:r>
            <a:rPr lang="en-GB" dirty="0"/>
            <a:t>Power &amp; rise time (bandwidth) budgets</a:t>
          </a:r>
        </a:p>
      </dgm:t>
    </dgm:pt>
    <dgm:pt modelId="{7B9523A2-D332-4D78-A69E-ED08C1F0BAE6}">
      <dgm:prSet phldrT="[Text]" custT="1"/>
      <dgm:spPr/>
      <dgm:t>
        <a:bodyPr/>
        <a:lstStyle/>
        <a:p>
          <a:pPr algn="ctr"/>
          <a:r>
            <a:rPr lang="en-GB" sz="1300" dirty="0"/>
            <a:t>Complexity</a:t>
          </a:r>
        </a:p>
        <a:p>
          <a:pPr algn="ctr"/>
          <a:r>
            <a:rPr lang="en-GB" sz="1300" dirty="0"/>
            <a:t>&amp; </a:t>
          </a:r>
        </a:p>
        <a:p>
          <a:pPr algn="ctr"/>
          <a:r>
            <a:rPr lang="en-GB" sz="1300" dirty="0"/>
            <a:t>costs</a:t>
          </a:r>
        </a:p>
      </dgm:t>
    </dgm:pt>
    <dgm:pt modelId="{93B0B377-D8AA-41D2-804E-F851237A14E1}" type="parTrans" cxnId="{5A702C78-F1E4-4CAB-8CCD-7D8F6B1E404F}">
      <dgm:prSet/>
      <dgm:spPr/>
      <dgm:t>
        <a:bodyPr/>
        <a:lstStyle/>
        <a:p>
          <a:endParaRPr lang="en-GB"/>
        </a:p>
      </dgm:t>
    </dgm:pt>
    <dgm:pt modelId="{007DCD4A-5E50-443F-B513-490C7CAD0C79}" type="sibTrans" cxnId="{5A702C78-F1E4-4CAB-8CCD-7D8F6B1E404F}">
      <dgm:prSet custT="1"/>
      <dgm:spPr>
        <a:solidFill>
          <a:schemeClr val="tx2">
            <a:lumMod val="25000"/>
            <a:lumOff val="75000"/>
          </a:schemeClr>
        </a:solidFill>
      </dgm:spPr>
      <dgm:t>
        <a:bodyPr/>
        <a:lstStyle/>
        <a:p>
          <a:r>
            <a:rPr lang="en-GB" sz="1600" dirty="0">
              <a:solidFill>
                <a:srgbClr val="002060"/>
              </a:solidFill>
            </a:rPr>
            <a:t>Data rates</a:t>
          </a:r>
        </a:p>
      </dgm:t>
    </dgm:pt>
    <dgm:pt modelId="{AD9254ED-7351-4529-AEAF-1BCA41390ADC}" type="pres">
      <dgm:prSet presAssocID="{2B124D5E-22C2-4ACB-9AB4-5C6AA42BB130}" presName="Name0" presStyleCnt="0">
        <dgm:presLayoutVars>
          <dgm:chMax/>
          <dgm:chPref/>
          <dgm:dir/>
          <dgm:animLvl val="lvl"/>
        </dgm:presLayoutVars>
      </dgm:prSet>
      <dgm:spPr/>
    </dgm:pt>
    <dgm:pt modelId="{EB8901E4-D6FF-40B7-8EBA-565A20F3E099}" type="pres">
      <dgm:prSet presAssocID="{015A938D-38AB-4020-8C14-636A5B770219}" presName="composite" presStyleCnt="0"/>
      <dgm:spPr/>
    </dgm:pt>
    <dgm:pt modelId="{E42DF2B6-7B27-45C7-967A-E7FBC306EF61}" type="pres">
      <dgm:prSet presAssocID="{015A938D-38AB-4020-8C14-636A5B770219}" presName="Parent1" presStyleLbl="node1" presStyleIdx="0" presStyleCnt="8">
        <dgm:presLayoutVars>
          <dgm:chMax val="1"/>
          <dgm:chPref val="1"/>
          <dgm:bulletEnabled val="1"/>
        </dgm:presLayoutVars>
      </dgm:prSet>
      <dgm:spPr/>
    </dgm:pt>
    <dgm:pt modelId="{29070BBA-F5DF-4498-BB84-A67B4D56B26E}" type="pres">
      <dgm:prSet presAssocID="{015A938D-38AB-4020-8C14-636A5B770219}" presName="Childtext1" presStyleLbl="revTx" presStyleIdx="0" presStyleCnt="4" custScaleX="77723" custScaleY="59352" custLinFactX="1687" custLinFactNeighborX="100000" custLinFactNeighborY="21793">
        <dgm:presLayoutVars>
          <dgm:chMax val="0"/>
          <dgm:chPref val="0"/>
          <dgm:bulletEnabled val="1"/>
        </dgm:presLayoutVars>
      </dgm:prSet>
      <dgm:spPr/>
    </dgm:pt>
    <dgm:pt modelId="{7C2C18A7-994C-4738-998C-99F2F1769D84}" type="pres">
      <dgm:prSet presAssocID="{015A938D-38AB-4020-8C14-636A5B770219}" presName="BalanceSpacing" presStyleCnt="0"/>
      <dgm:spPr/>
    </dgm:pt>
    <dgm:pt modelId="{7A00074E-84B7-4682-B0A9-76674CE3A985}" type="pres">
      <dgm:prSet presAssocID="{015A938D-38AB-4020-8C14-636A5B770219}" presName="BalanceSpacing1" presStyleCnt="0"/>
      <dgm:spPr/>
    </dgm:pt>
    <dgm:pt modelId="{14D7319C-5546-4A0F-AF03-6F1BB97C6673}" type="pres">
      <dgm:prSet presAssocID="{1046F110-91CC-4E25-BCFD-3196F4573026}" presName="Accent1Text" presStyleLbl="node1" presStyleIdx="1" presStyleCnt="8"/>
      <dgm:spPr/>
    </dgm:pt>
    <dgm:pt modelId="{CDDAC507-5428-4801-AEE2-502FFB9BC60E}" type="pres">
      <dgm:prSet presAssocID="{1046F110-91CC-4E25-BCFD-3196F4573026}" presName="spaceBetweenRectangles" presStyleCnt="0"/>
      <dgm:spPr/>
    </dgm:pt>
    <dgm:pt modelId="{CB647EFB-3BD5-43C6-BB00-C779251F3941}" type="pres">
      <dgm:prSet presAssocID="{7B9523A2-D332-4D78-A69E-ED08C1F0BAE6}" presName="composite" presStyleCnt="0"/>
      <dgm:spPr/>
    </dgm:pt>
    <dgm:pt modelId="{668873D0-FC8D-44EE-A2D8-0F15DDF3B2E3}" type="pres">
      <dgm:prSet presAssocID="{7B9523A2-D332-4D78-A69E-ED08C1F0BAE6}" presName="Parent1" presStyleLbl="node1" presStyleIdx="2" presStyleCnt="8">
        <dgm:presLayoutVars>
          <dgm:chMax val="1"/>
          <dgm:chPref val="1"/>
          <dgm:bulletEnabled val="1"/>
        </dgm:presLayoutVars>
      </dgm:prSet>
      <dgm:spPr/>
    </dgm:pt>
    <dgm:pt modelId="{ABD659BD-0C15-4162-9DF3-13CD0F62C599}" type="pres">
      <dgm:prSet presAssocID="{7B9523A2-D332-4D78-A69E-ED08C1F0BAE6}" presName="Childtext1" presStyleLbl="revTx" presStyleIdx="1" presStyleCnt="4">
        <dgm:presLayoutVars>
          <dgm:chMax val="0"/>
          <dgm:chPref val="0"/>
          <dgm:bulletEnabled val="1"/>
        </dgm:presLayoutVars>
      </dgm:prSet>
      <dgm:spPr/>
    </dgm:pt>
    <dgm:pt modelId="{1925D8E9-7945-4049-9766-5BF896185FAA}" type="pres">
      <dgm:prSet presAssocID="{7B9523A2-D332-4D78-A69E-ED08C1F0BAE6}" presName="BalanceSpacing" presStyleCnt="0"/>
      <dgm:spPr/>
    </dgm:pt>
    <dgm:pt modelId="{79CA256A-BC08-4150-9044-F035BF881F48}" type="pres">
      <dgm:prSet presAssocID="{7B9523A2-D332-4D78-A69E-ED08C1F0BAE6}" presName="BalanceSpacing1" presStyleCnt="0"/>
      <dgm:spPr/>
    </dgm:pt>
    <dgm:pt modelId="{CBB59506-72E8-4CD8-B667-CE6C18ED2D98}" type="pres">
      <dgm:prSet presAssocID="{007DCD4A-5E50-443F-B513-490C7CAD0C79}" presName="Accent1Text" presStyleLbl="node1" presStyleIdx="3" presStyleCnt="8"/>
      <dgm:spPr/>
    </dgm:pt>
    <dgm:pt modelId="{152BE478-99F3-4D02-B12A-F34FB1DAF345}" type="pres">
      <dgm:prSet presAssocID="{007DCD4A-5E50-443F-B513-490C7CAD0C79}" presName="spaceBetweenRectangles" presStyleCnt="0"/>
      <dgm:spPr/>
    </dgm:pt>
    <dgm:pt modelId="{AEE2DEFF-53B4-4188-9100-6D7D24806F22}" type="pres">
      <dgm:prSet presAssocID="{34F94749-82FA-49E5-9FE0-5BCE0911B4A5}" presName="composite" presStyleCnt="0"/>
      <dgm:spPr/>
    </dgm:pt>
    <dgm:pt modelId="{0285065C-D129-4552-9DB4-7B6703D1CF92}" type="pres">
      <dgm:prSet presAssocID="{34F94749-82FA-49E5-9FE0-5BCE0911B4A5}" presName="Parent1" presStyleLbl="node1" presStyleIdx="4" presStyleCnt="8">
        <dgm:presLayoutVars>
          <dgm:chMax val="1"/>
          <dgm:chPref val="1"/>
          <dgm:bulletEnabled val="1"/>
        </dgm:presLayoutVars>
      </dgm:prSet>
      <dgm:spPr/>
    </dgm:pt>
    <dgm:pt modelId="{2E5FEC14-0A1C-4390-B159-7E97F522A854}" type="pres">
      <dgm:prSet presAssocID="{34F94749-82FA-49E5-9FE0-5BCE0911B4A5}" presName="Childtext1" presStyleLbl="revTx" presStyleIdx="2" presStyleCnt="4" custLinFactX="-100000" custLinFactY="-40233" custLinFactNeighborX="-144570" custLinFactNeighborY="-100000">
        <dgm:presLayoutVars>
          <dgm:chMax val="0"/>
          <dgm:chPref val="0"/>
          <dgm:bulletEnabled val="1"/>
        </dgm:presLayoutVars>
      </dgm:prSet>
      <dgm:spPr/>
    </dgm:pt>
    <dgm:pt modelId="{76ACA125-0C99-44C1-822D-C6EB15F3826A}" type="pres">
      <dgm:prSet presAssocID="{34F94749-82FA-49E5-9FE0-5BCE0911B4A5}" presName="BalanceSpacing" presStyleCnt="0"/>
      <dgm:spPr/>
    </dgm:pt>
    <dgm:pt modelId="{C1BF173C-C918-4E51-A05B-9469414BBECC}" type="pres">
      <dgm:prSet presAssocID="{34F94749-82FA-49E5-9FE0-5BCE0911B4A5}" presName="BalanceSpacing1" presStyleCnt="0"/>
      <dgm:spPr/>
    </dgm:pt>
    <dgm:pt modelId="{541F861D-D592-455F-A664-C8BF59A0BE91}" type="pres">
      <dgm:prSet presAssocID="{29E0BEE9-F54E-47A2-9D16-E6A80A29AED4}" presName="Accent1Text" presStyleLbl="node1" presStyleIdx="5" presStyleCnt="8"/>
      <dgm:spPr/>
    </dgm:pt>
    <dgm:pt modelId="{0659C0AD-A4F4-4082-94AE-983B68E55662}" type="pres">
      <dgm:prSet presAssocID="{29E0BEE9-F54E-47A2-9D16-E6A80A29AED4}" presName="spaceBetweenRectangles" presStyleCnt="0"/>
      <dgm:spPr/>
    </dgm:pt>
    <dgm:pt modelId="{5EBD79B0-C060-485C-BC14-F9FE98EEADFF}" type="pres">
      <dgm:prSet presAssocID="{9133F9FB-7041-4CD1-BCD3-752B87026EB1}" presName="composite" presStyleCnt="0"/>
      <dgm:spPr/>
    </dgm:pt>
    <dgm:pt modelId="{CD15EF97-8F0C-46D9-B4D9-829776C7F74B}" type="pres">
      <dgm:prSet presAssocID="{9133F9FB-7041-4CD1-BCD3-752B87026EB1}" presName="Parent1" presStyleLbl="node1" presStyleIdx="6" presStyleCnt="8">
        <dgm:presLayoutVars>
          <dgm:chMax val="1"/>
          <dgm:chPref val="1"/>
          <dgm:bulletEnabled val="1"/>
        </dgm:presLayoutVars>
      </dgm:prSet>
      <dgm:spPr/>
    </dgm:pt>
    <dgm:pt modelId="{6FDA3922-9DF5-4283-B030-D2EAAE0F7812}" type="pres">
      <dgm:prSet presAssocID="{9133F9FB-7041-4CD1-BCD3-752B87026EB1}" presName="Childtext1" presStyleLbl="revTx" presStyleIdx="3" presStyleCnt="4">
        <dgm:presLayoutVars>
          <dgm:chMax val="0"/>
          <dgm:chPref val="0"/>
          <dgm:bulletEnabled val="1"/>
        </dgm:presLayoutVars>
      </dgm:prSet>
      <dgm:spPr/>
    </dgm:pt>
    <dgm:pt modelId="{0FBC2617-03D9-49E0-9199-01D8E8214E28}" type="pres">
      <dgm:prSet presAssocID="{9133F9FB-7041-4CD1-BCD3-752B87026EB1}" presName="BalanceSpacing" presStyleCnt="0"/>
      <dgm:spPr/>
    </dgm:pt>
    <dgm:pt modelId="{60CD6EA6-E506-4C54-A0F8-26D9A758EA43}" type="pres">
      <dgm:prSet presAssocID="{9133F9FB-7041-4CD1-BCD3-752B87026EB1}" presName="BalanceSpacing1" presStyleCnt="0"/>
      <dgm:spPr/>
    </dgm:pt>
    <dgm:pt modelId="{18E470FD-F3DC-4958-B138-26D82243EFB7}" type="pres">
      <dgm:prSet presAssocID="{881CE67F-9463-4CA2-83DE-5F56F7FAF72D}" presName="Accent1Text" presStyleLbl="node1" presStyleIdx="7" presStyleCnt="8"/>
      <dgm:spPr/>
    </dgm:pt>
  </dgm:ptLst>
  <dgm:cxnLst>
    <dgm:cxn modelId="{C1F56D02-83E6-42DE-9FAC-1CD4EA913A34}" type="presOf" srcId="{34F94749-82FA-49E5-9FE0-5BCE0911B4A5}" destId="{0285065C-D129-4552-9DB4-7B6703D1CF92}" srcOrd="0" destOrd="0" presId="urn:microsoft.com/office/officeart/2008/layout/AlternatingHexagons"/>
    <dgm:cxn modelId="{9EBC8C03-1A71-40F3-A52B-66DD4D15A389}" type="presOf" srcId="{29E0BEE9-F54E-47A2-9D16-E6A80A29AED4}" destId="{541F861D-D592-455F-A664-C8BF59A0BE91}" srcOrd="0" destOrd="0" presId="urn:microsoft.com/office/officeart/2008/layout/AlternatingHexagons"/>
    <dgm:cxn modelId="{D4D31D05-CE50-4B82-A6D6-629ACDB5DE86}" type="presOf" srcId="{7B9523A2-D332-4D78-A69E-ED08C1F0BAE6}" destId="{668873D0-FC8D-44EE-A2D8-0F15DDF3B2E3}" srcOrd="0" destOrd="0" presId="urn:microsoft.com/office/officeart/2008/layout/AlternatingHexagons"/>
    <dgm:cxn modelId="{BEF7E70A-712C-4DD6-BF30-FD8124336FE1}" type="presOf" srcId="{007DCD4A-5E50-443F-B513-490C7CAD0C79}" destId="{CBB59506-72E8-4CD8-B667-CE6C18ED2D98}" srcOrd="0" destOrd="0" presId="urn:microsoft.com/office/officeart/2008/layout/AlternatingHexagons"/>
    <dgm:cxn modelId="{85DBC22A-3448-4FAF-8AB7-71EC0D20A89D}" srcId="{2B124D5E-22C2-4ACB-9AB4-5C6AA42BB130}" destId="{015A938D-38AB-4020-8C14-636A5B770219}" srcOrd="0" destOrd="0" parTransId="{15338476-2C92-4C5B-9272-E6D31CF6BF02}" sibTransId="{1046F110-91CC-4E25-BCFD-3196F4573026}"/>
    <dgm:cxn modelId="{8836B42B-42FD-4D25-A58D-5AB35EDF7E40}" type="presOf" srcId="{881CE67F-9463-4CA2-83DE-5F56F7FAF72D}" destId="{18E470FD-F3DC-4958-B138-26D82243EFB7}" srcOrd="0" destOrd="0" presId="urn:microsoft.com/office/officeart/2008/layout/AlternatingHexagons"/>
    <dgm:cxn modelId="{A446393D-35E5-4A14-A926-0E3BA5F907C1}" type="presOf" srcId="{BC4955A1-6A37-4937-8757-D2CDCB682179}" destId="{2E5FEC14-0A1C-4390-B159-7E97F522A854}" srcOrd="0" destOrd="0" presId="urn:microsoft.com/office/officeart/2008/layout/AlternatingHexagons"/>
    <dgm:cxn modelId="{0EF1165C-F76C-4D31-96AD-8E592F1AE9F7}" type="presOf" srcId="{015A938D-38AB-4020-8C14-636A5B770219}" destId="{E42DF2B6-7B27-45C7-967A-E7FBC306EF61}" srcOrd="0" destOrd="0" presId="urn:microsoft.com/office/officeart/2008/layout/AlternatingHexagons"/>
    <dgm:cxn modelId="{A82F9364-1960-466C-9D6C-37B2132EBE0A}" type="presOf" srcId="{9133F9FB-7041-4CD1-BCD3-752B87026EB1}" destId="{CD15EF97-8F0C-46D9-B4D9-829776C7F74B}" srcOrd="0" destOrd="0" presId="urn:microsoft.com/office/officeart/2008/layout/AlternatingHexagons"/>
    <dgm:cxn modelId="{43161049-BF51-4C20-84E9-4A7FD8B9D4E6}" srcId="{2B124D5E-22C2-4ACB-9AB4-5C6AA42BB130}" destId="{9133F9FB-7041-4CD1-BCD3-752B87026EB1}" srcOrd="3" destOrd="0" parTransId="{EE544BA0-7873-4159-89A7-2338E615381C}" sibTransId="{881CE67F-9463-4CA2-83DE-5F56F7FAF72D}"/>
    <dgm:cxn modelId="{5A702C78-F1E4-4CAB-8CCD-7D8F6B1E404F}" srcId="{2B124D5E-22C2-4ACB-9AB4-5C6AA42BB130}" destId="{7B9523A2-D332-4D78-A69E-ED08C1F0BAE6}" srcOrd="1" destOrd="0" parTransId="{93B0B377-D8AA-41D2-804E-F851237A14E1}" sibTransId="{007DCD4A-5E50-443F-B513-490C7CAD0C79}"/>
    <dgm:cxn modelId="{C8278596-3D2F-47AE-908E-5BF9BBA2CB31}" srcId="{34F94749-82FA-49E5-9FE0-5BCE0911B4A5}" destId="{BC4955A1-6A37-4937-8757-D2CDCB682179}" srcOrd="0" destOrd="0" parTransId="{13D35291-B90B-47B8-9F1F-13180A326DB4}" sibTransId="{EC569E8B-9845-4656-A9DB-B36F580EC20B}"/>
    <dgm:cxn modelId="{38A91CA6-6D6D-4EA2-8619-99F434E0737C}" srcId="{2B124D5E-22C2-4ACB-9AB4-5C6AA42BB130}" destId="{34F94749-82FA-49E5-9FE0-5BCE0911B4A5}" srcOrd="2" destOrd="0" parTransId="{A4E954BB-DE8A-4D41-AE7B-3EB166A79372}" sibTransId="{29E0BEE9-F54E-47A2-9D16-E6A80A29AED4}"/>
    <dgm:cxn modelId="{0AA694F8-8D58-4A2F-A924-EF8FDD29A7A3}" type="presOf" srcId="{2B124D5E-22C2-4ACB-9AB4-5C6AA42BB130}" destId="{AD9254ED-7351-4529-AEAF-1BCA41390ADC}" srcOrd="0" destOrd="0" presId="urn:microsoft.com/office/officeart/2008/layout/AlternatingHexagons"/>
    <dgm:cxn modelId="{BA1786FC-7F87-421F-8566-5F22E54F083A}" type="presOf" srcId="{1046F110-91CC-4E25-BCFD-3196F4573026}" destId="{14D7319C-5546-4A0F-AF03-6F1BB97C6673}" srcOrd="0" destOrd="0" presId="urn:microsoft.com/office/officeart/2008/layout/AlternatingHexagons"/>
    <dgm:cxn modelId="{8A78CB2D-E3B0-4B91-9DB1-AD8979248000}" type="presParOf" srcId="{AD9254ED-7351-4529-AEAF-1BCA41390ADC}" destId="{EB8901E4-D6FF-40B7-8EBA-565A20F3E099}" srcOrd="0" destOrd="0" presId="urn:microsoft.com/office/officeart/2008/layout/AlternatingHexagons"/>
    <dgm:cxn modelId="{12284E29-3826-4DD4-9E4D-AABD84F38EDB}" type="presParOf" srcId="{EB8901E4-D6FF-40B7-8EBA-565A20F3E099}" destId="{E42DF2B6-7B27-45C7-967A-E7FBC306EF61}" srcOrd="0" destOrd="0" presId="urn:microsoft.com/office/officeart/2008/layout/AlternatingHexagons"/>
    <dgm:cxn modelId="{9A7E8E65-4F86-4D0F-B6C7-35C4A6CE8E3A}" type="presParOf" srcId="{EB8901E4-D6FF-40B7-8EBA-565A20F3E099}" destId="{29070BBA-F5DF-4498-BB84-A67B4D56B26E}" srcOrd="1" destOrd="0" presId="urn:microsoft.com/office/officeart/2008/layout/AlternatingHexagons"/>
    <dgm:cxn modelId="{EF76621C-170E-44AA-97CA-4B40B77CCDBC}" type="presParOf" srcId="{EB8901E4-D6FF-40B7-8EBA-565A20F3E099}" destId="{7C2C18A7-994C-4738-998C-99F2F1769D84}" srcOrd="2" destOrd="0" presId="urn:microsoft.com/office/officeart/2008/layout/AlternatingHexagons"/>
    <dgm:cxn modelId="{AA0C5EE1-9D8D-4A5B-B049-7172ABC968B3}" type="presParOf" srcId="{EB8901E4-D6FF-40B7-8EBA-565A20F3E099}" destId="{7A00074E-84B7-4682-B0A9-76674CE3A985}" srcOrd="3" destOrd="0" presId="urn:microsoft.com/office/officeart/2008/layout/AlternatingHexagons"/>
    <dgm:cxn modelId="{6900C37E-9A0E-4BE4-8F73-E2E7D5F47D4A}" type="presParOf" srcId="{EB8901E4-D6FF-40B7-8EBA-565A20F3E099}" destId="{14D7319C-5546-4A0F-AF03-6F1BB97C6673}" srcOrd="4" destOrd="0" presId="urn:microsoft.com/office/officeart/2008/layout/AlternatingHexagons"/>
    <dgm:cxn modelId="{A7AF37DA-6E62-481B-A5ED-25729CF8C677}" type="presParOf" srcId="{AD9254ED-7351-4529-AEAF-1BCA41390ADC}" destId="{CDDAC507-5428-4801-AEE2-502FFB9BC60E}" srcOrd="1" destOrd="0" presId="urn:microsoft.com/office/officeart/2008/layout/AlternatingHexagons"/>
    <dgm:cxn modelId="{AAD77DAC-8511-4138-95F3-27BBD32760AE}" type="presParOf" srcId="{AD9254ED-7351-4529-AEAF-1BCA41390ADC}" destId="{CB647EFB-3BD5-43C6-BB00-C779251F3941}" srcOrd="2" destOrd="0" presId="urn:microsoft.com/office/officeart/2008/layout/AlternatingHexagons"/>
    <dgm:cxn modelId="{135F90EA-2E20-4A62-9CC7-022D6F4567B7}" type="presParOf" srcId="{CB647EFB-3BD5-43C6-BB00-C779251F3941}" destId="{668873D0-FC8D-44EE-A2D8-0F15DDF3B2E3}" srcOrd="0" destOrd="0" presId="urn:microsoft.com/office/officeart/2008/layout/AlternatingHexagons"/>
    <dgm:cxn modelId="{F85A9930-072B-4C02-BF11-E43333C70B04}" type="presParOf" srcId="{CB647EFB-3BD5-43C6-BB00-C779251F3941}" destId="{ABD659BD-0C15-4162-9DF3-13CD0F62C599}" srcOrd="1" destOrd="0" presId="urn:microsoft.com/office/officeart/2008/layout/AlternatingHexagons"/>
    <dgm:cxn modelId="{2AFEE75A-ED51-448B-82B7-2ED3D1B58813}" type="presParOf" srcId="{CB647EFB-3BD5-43C6-BB00-C779251F3941}" destId="{1925D8E9-7945-4049-9766-5BF896185FAA}" srcOrd="2" destOrd="0" presId="urn:microsoft.com/office/officeart/2008/layout/AlternatingHexagons"/>
    <dgm:cxn modelId="{65649882-927F-4995-A707-D772DF786376}" type="presParOf" srcId="{CB647EFB-3BD5-43C6-BB00-C779251F3941}" destId="{79CA256A-BC08-4150-9044-F035BF881F48}" srcOrd="3" destOrd="0" presId="urn:microsoft.com/office/officeart/2008/layout/AlternatingHexagons"/>
    <dgm:cxn modelId="{8E1D84B8-DA57-47C3-BC8C-D62FE0D04B94}" type="presParOf" srcId="{CB647EFB-3BD5-43C6-BB00-C779251F3941}" destId="{CBB59506-72E8-4CD8-B667-CE6C18ED2D98}" srcOrd="4" destOrd="0" presId="urn:microsoft.com/office/officeart/2008/layout/AlternatingHexagons"/>
    <dgm:cxn modelId="{62DA43B4-5616-42BA-8634-4153A500C891}" type="presParOf" srcId="{AD9254ED-7351-4529-AEAF-1BCA41390ADC}" destId="{152BE478-99F3-4D02-B12A-F34FB1DAF345}" srcOrd="3" destOrd="0" presId="urn:microsoft.com/office/officeart/2008/layout/AlternatingHexagons"/>
    <dgm:cxn modelId="{3A04EF4A-6C7E-4411-96DC-9D56CAFE3D24}" type="presParOf" srcId="{AD9254ED-7351-4529-AEAF-1BCA41390ADC}" destId="{AEE2DEFF-53B4-4188-9100-6D7D24806F22}" srcOrd="4" destOrd="0" presId="urn:microsoft.com/office/officeart/2008/layout/AlternatingHexagons"/>
    <dgm:cxn modelId="{8771537E-07DA-43F1-8C3C-B07BCCC70A08}" type="presParOf" srcId="{AEE2DEFF-53B4-4188-9100-6D7D24806F22}" destId="{0285065C-D129-4552-9DB4-7B6703D1CF92}" srcOrd="0" destOrd="0" presId="urn:microsoft.com/office/officeart/2008/layout/AlternatingHexagons"/>
    <dgm:cxn modelId="{7423A6F6-7834-4B5E-8F4F-7A882506FDC6}" type="presParOf" srcId="{AEE2DEFF-53B4-4188-9100-6D7D24806F22}" destId="{2E5FEC14-0A1C-4390-B159-7E97F522A854}" srcOrd="1" destOrd="0" presId="urn:microsoft.com/office/officeart/2008/layout/AlternatingHexagons"/>
    <dgm:cxn modelId="{50077E7A-3051-4D1C-B5FB-3C20A1695929}" type="presParOf" srcId="{AEE2DEFF-53B4-4188-9100-6D7D24806F22}" destId="{76ACA125-0C99-44C1-822D-C6EB15F3826A}" srcOrd="2" destOrd="0" presId="urn:microsoft.com/office/officeart/2008/layout/AlternatingHexagons"/>
    <dgm:cxn modelId="{D692662A-6837-4781-B5E6-DD2D21003C20}" type="presParOf" srcId="{AEE2DEFF-53B4-4188-9100-6D7D24806F22}" destId="{C1BF173C-C918-4E51-A05B-9469414BBECC}" srcOrd="3" destOrd="0" presId="urn:microsoft.com/office/officeart/2008/layout/AlternatingHexagons"/>
    <dgm:cxn modelId="{487CB394-DC50-44B8-997B-DC0A083D5FA7}" type="presParOf" srcId="{AEE2DEFF-53B4-4188-9100-6D7D24806F22}" destId="{541F861D-D592-455F-A664-C8BF59A0BE91}" srcOrd="4" destOrd="0" presId="urn:microsoft.com/office/officeart/2008/layout/AlternatingHexagons"/>
    <dgm:cxn modelId="{9471902D-B872-4370-A47D-D95DF951642C}" type="presParOf" srcId="{AD9254ED-7351-4529-AEAF-1BCA41390ADC}" destId="{0659C0AD-A4F4-4082-94AE-983B68E55662}" srcOrd="5" destOrd="0" presId="urn:microsoft.com/office/officeart/2008/layout/AlternatingHexagons"/>
    <dgm:cxn modelId="{E01BCC96-FF7B-4067-8BB2-FC7FEEFF6F7E}" type="presParOf" srcId="{AD9254ED-7351-4529-AEAF-1BCA41390ADC}" destId="{5EBD79B0-C060-485C-BC14-F9FE98EEADFF}" srcOrd="6" destOrd="0" presId="urn:microsoft.com/office/officeart/2008/layout/AlternatingHexagons"/>
    <dgm:cxn modelId="{533E4137-99E4-47A9-A241-742B82002CB8}" type="presParOf" srcId="{5EBD79B0-C060-485C-BC14-F9FE98EEADFF}" destId="{CD15EF97-8F0C-46D9-B4D9-829776C7F74B}" srcOrd="0" destOrd="0" presId="urn:microsoft.com/office/officeart/2008/layout/AlternatingHexagons"/>
    <dgm:cxn modelId="{5F3E74F1-FF00-483D-B71C-4A5DFF9A54BD}" type="presParOf" srcId="{5EBD79B0-C060-485C-BC14-F9FE98EEADFF}" destId="{6FDA3922-9DF5-4283-B030-D2EAAE0F7812}" srcOrd="1" destOrd="0" presId="urn:microsoft.com/office/officeart/2008/layout/AlternatingHexagons"/>
    <dgm:cxn modelId="{4A215F60-E6C4-46F4-A6C8-4EEBFB735BAD}" type="presParOf" srcId="{5EBD79B0-C060-485C-BC14-F9FE98EEADFF}" destId="{0FBC2617-03D9-49E0-9199-01D8E8214E28}" srcOrd="2" destOrd="0" presId="urn:microsoft.com/office/officeart/2008/layout/AlternatingHexagons"/>
    <dgm:cxn modelId="{D70AEF41-7EBE-49AE-8BC3-E2BB133B2A13}" type="presParOf" srcId="{5EBD79B0-C060-485C-BC14-F9FE98EEADFF}" destId="{60CD6EA6-E506-4C54-A0F8-26D9A758EA43}" srcOrd="3" destOrd="0" presId="urn:microsoft.com/office/officeart/2008/layout/AlternatingHexagons"/>
    <dgm:cxn modelId="{10EB0F4D-54A8-49E1-8B89-92DD642397C7}" type="presParOf" srcId="{5EBD79B0-C060-485C-BC14-F9FE98EEADFF}" destId="{18E470FD-F3DC-4958-B138-26D82243EFB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DF2B6-7B27-45C7-967A-E7FBC306EF61}">
      <dsp:nvSpPr>
        <dsp:cNvPr id="0" name=""/>
        <dsp:cNvSpPr/>
      </dsp:nvSpPr>
      <dsp:spPr>
        <a:xfrm rot="5400000">
          <a:off x="3640753" y="103023"/>
          <a:ext cx="1525763" cy="1327414"/>
        </a:xfrm>
        <a:prstGeom prst="hexagon">
          <a:avLst>
            <a:gd name="adj" fmla="val 25000"/>
            <a:gd name="vf" fmla="val 115470"/>
          </a:avLst>
        </a:prstGeom>
        <a:solidFill>
          <a:schemeClr val="tx1">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0000CC"/>
              </a:solidFill>
            </a:rPr>
            <a:t>Spectral efficiency</a:t>
          </a:r>
        </a:p>
        <a:p>
          <a:pPr marL="0" lvl="0" indent="0" algn="ctr" defTabSz="622300">
            <a:lnSpc>
              <a:spcPct val="90000"/>
            </a:lnSpc>
            <a:spcBef>
              <a:spcPct val="0"/>
            </a:spcBef>
            <a:spcAft>
              <a:spcPct val="35000"/>
            </a:spcAft>
            <a:buNone/>
          </a:pPr>
          <a:r>
            <a:rPr lang="en-GB" sz="1400" kern="1200" dirty="0">
              <a:solidFill>
                <a:srgbClr val="0000CC"/>
              </a:solidFill>
            </a:rPr>
            <a:t>&amp;</a:t>
          </a:r>
        </a:p>
        <a:p>
          <a:pPr marL="0" lvl="0" indent="0" algn="ctr" defTabSz="622300">
            <a:lnSpc>
              <a:spcPct val="90000"/>
            </a:lnSpc>
            <a:spcBef>
              <a:spcPct val="0"/>
            </a:spcBef>
            <a:spcAft>
              <a:spcPct val="35000"/>
            </a:spcAft>
            <a:buNone/>
          </a:pPr>
          <a:r>
            <a:rPr lang="en-GB" sz="1400" kern="1200" dirty="0">
              <a:solidFill>
                <a:srgbClr val="0000CC"/>
              </a:solidFill>
            </a:rPr>
            <a:t>Energy efficiency</a:t>
          </a:r>
        </a:p>
      </dsp:txBody>
      <dsp:txXfrm rot="-5400000">
        <a:off x="3946782" y="241614"/>
        <a:ext cx="913704" cy="1050233"/>
      </dsp:txXfrm>
    </dsp:sp>
    <dsp:sp modelId="{29070BBA-F5DF-4498-BB84-A67B4D56B26E}">
      <dsp:nvSpPr>
        <dsp:cNvPr id="0" name=""/>
        <dsp:cNvSpPr/>
      </dsp:nvSpPr>
      <dsp:spPr>
        <a:xfrm>
          <a:off x="6804569" y="694565"/>
          <a:ext cx="1323430" cy="543342"/>
        </a:xfrm>
        <a:prstGeom prst="rect">
          <a:avLst/>
        </a:prstGeom>
        <a:noFill/>
        <a:ln>
          <a:noFill/>
        </a:ln>
        <a:effectLst/>
      </dsp:spPr>
      <dsp:style>
        <a:lnRef idx="0">
          <a:scrgbClr r="0" g="0" b="0"/>
        </a:lnRef>
        <a:fillRef idx="0">
          <a:scrgbClr r="0" g="0" b="0"/>
        </a:fillRef>
        <a:effectRef idx="0">
          <a:scrgbClr r="0" g="0" b="0"/>
        </a:effectRef>
        <a:fontRef idx="minor"/>
      </dsp:style>
    </dsp:sp>
    <dsp:sp modelId="{14D7319C-5546-4A0F-AF03-6F1BB97C6673}">
      <dsp:nvSpPr>
        <dsp:cNvPr id="0" name=""/>
        <dsp:cNvSpPr/>
      </dsp:nvSpPr>
      <dsp:spPr>
        <a:xfrm rot="5400000">
          <a:off x="2207145" y="103023"/>
          <a:ext cx="1525763" cy="1327414"/>
        </a:xfrm>
        <a:prstGeom prst="hexagon">
          <a:avLst>
            <a:gd name="adj" fmla="val 25000"/>
            <a:gd name="vf" fmla="val 115470"/>
          </a:avLst>
        </a:prstGeom>
        <a:solidFill>
          <a:schemeClr val="bg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Bandwidth</a:t>
          </a:r>
        </a:p>
        <a:p>
          <a:pPr marL="0" lvl="0" indent="0" algn="ctr" defTabSz="666750">
            <a:lnSpc>
              <a:spcPct val="90000"/>
            </a:lnSpc>
            <a:spcBef>
              <a:spcPct val="0"/>
            </a:spcBef>
            <a:spcAft>
              <a:spcPct val="35000"/>
            </a:spcAft>
            <a:buNone/>
          </a:pPr>
          <a:r>
            <a:rPr lang="en-GB" sz="1500" kern="1200" dirty="0">
              <a:solidFill>
                <a:schemeClr val="tx1"/>
              </a:solidFill>
            </a:rPr>
            <a:t>&amp;</a:t>
          </a:r>
        </a:p>
        <a:p>
          <a:pPr marL="0" lvl="0" indent="0" algn="ctr" defTabSz="666750">
            <a:lnSpc>
              <a:spcPct val="90000"/>
            </a:lnSpc>
            <a:spcBef>
              <a:spcPct val="0"/>
            </a:spcBef>
            <a:spcAft>
              <a:spcPct val="35000"/>
            </a:spcAft>
            <a:buNone/>
          </a:pPr>
          <a:r>
            <a:rPr lang="en-GB" sz="1500" kern="1200" dirty="0">
              <a:solidFill>
                <a:schemeClr val="tx1"/>
              </a:solidFill>
            </a:rPr>
            <a:t>throughput</a:t>
          </a:r>
        </a:p>
      </dsp:txBody>
      <dsp:txXfrm rot="-5400000">
        <a:off x="2513174" y="241614"/>
        <a:ext cx="913704" cy="1050233"/>
      </dsp:txXfrm>
    </dsp:sp>
    <dsp:sp modelId="{668873D0-FC8D-44EE-A2D8-0F15DDF3B2E3}">
      <dsp:nvSpPr>
        <dsp:cNvPr id="0" name=""/>
        <dsp:cNvSpPr/>
      </dsp:nvSpPr>
      <dsp:spPr>
        <a:xfrm rot="5400000">
          <a:off x="2921202" y="1398092"/>
          <a:ext cx="1525763" cy="1327414"/>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Complexity</a:t>
          </a:r>
        </a:p>
        <a:p>
          <a:pPr marL="0" lvl="0" indent="0" algn="ctr" defTabSz="577850">
            <a:lnSpc>
              <a:spcPct val="90000"/>
            </a:lnSpc>
            <a:spcBef>
              <a:spcPct val="0"/>
            </a:spcBef>
            <a:spcAft>
              <a:spcPct val="35000"/>
            </a:spcAft>
            <a:buNone/>
          </a:pPr>
          <a:r>
            <a:rPr lang="en-GB" sz="1300" kern="1200" dirty="0"/>
            <a:t>&amp; </a:t>
          </a:r>
        </a:p>
        <a:p>
          <a:pPr marL="0" lvl="0" indent="0" algn="ctr" defTabSz="577850">
            <a:lnSpc>
              <a:spcPct val="90000"/>
            </a:lnSpc>
            <a:spcBef>
              <a:spcPct val="0"/>
            </a:spcBef>
            <a:spcAft>
              <a:spcPct val="35000"/>
            </a:spcAft>
            <a:buNone/>
          </a:pPr>
          <a:r>
            <a:rPr lang="en-GB" sz="1300" kern="1200" dirty="0"/>
            <a:t>costs</a:t>
          </a:r>
        </a:p>
      </dsp:txBody>
      <dsp:txXfrm rot="-5400000">
        <a:off x="3227231" y="1536683"/>
        <a:ext cx="913704" cy="1050233"/>
      </dsp:txXfrm>
    </dsp:sp>
    <dsp:sp modelId="{ABD659BD-0C15-4162-9DF3-13CD0F62C599}">
      <dsp:nvSpPr>
        <dsp:cNvPr id="0" name=""/>
        <dsp:cNvSpPr/>
      </dsp:nvSpPr>
      <dsp:spPr>
        <a:xfrm>
          <a:off x="1317625" y="1604070"/>
          <a:ext cx="1647825" cy="915458"/>
        </a:xfrm>
        <a:prstGeom prst="rect">
          <a:avLst/>
        </a:prstGeom>
        <a:noFill/>
        <a:ln>
          <a:noFill/>
        </a:ln>
        <a:effectLst/>
      </dsp:spPr>
      <dsp:style>
        <a:lnRef idx="0">
          <a:scrgbClr r="0" g="0" b="0"/>
        </a:lnRef>
        <a:fillRef idx="0">
          <a:scrgbClr r="0" g="0" b="0"/>
        </a:fillRef>
        <a:effectRef idx="0">
          <a:scrgbClr r="0" g="0" b="0"/>
        </a:effectRef>
        <a:fontRef idx="minor"/>
      </dsp:style>
    </dsp:sp>
    <dsp:sp modelId="{CBB59506-72E8-4CD8-B667-CE6C18ED2D98}">
      <dsp:nvSpPr>
        <dsp:cNvPr id="0" name=""/>
        <dsp:cNvSpPr/>
      </dsp:nvSpPr>
      <dsp:spPr>
        <a:xfrm rot="5400000">
          <a:off x="4354810" y="1398092"/>
          <a:ext cx="1525763" cy="1327414"/>
        </a:xfrm>
        <a:prstGeom prst="hexagon">
          <a:avLst>
            <a:gd name="adj" fmla="val 25000"/>
            <a:gd name="vf" fmla="val 115470"/>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002060"/>
              </a:solidFill>
            </a:rPr>
            <a:t>Data rates</a:t>
          </a:r>
        </a:p>
      </dsp:txBody>
      <dsp:txXfrm rot="-5400000">
        <a:off x="4660839" y="1536683"/>
        <a:ext cx="913704" cy="1050233"/>
      </dsp:txXfrm>
    </dsp:sp>
    <dsp:sp modelId="{0285065C-D129-4552-9DB4-7B6703D1CF92}">
      <dsp:nvSpPr>
        <dsp:cNvPr id="0" name=""/>
        <dsp:cNvSpPr/>
      </dsp:nvSpPr>
      <dsp:spPr>
        <a:xfrm rot="5400000">
          <a:off x="3640753" y="2693160"/>
          <a:ext cx="1525763" cy="1327414"/>
        </a:xfrm>
        <a:prstGeom prst="hexagon">
          <a:avLst>
            <a:gd name="adj" fmla="val 25000"/>
            <a:gd name="vf" fmla="val 115470"/>
          </a:avLst>
        </a:prstGeom>
        <a:solidFill>
          <a:schemeClr val="accent3">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CC"/>
              </a:solidFill>
            </a:rPr>
            <a:t>RSSI</a:t>
          </a:r>
        </a:p>
        <a:p>
          <a:pPr marL="0" lvl="0" indent="0" algn="ctr" defTabSz="577850">
            <a:lnSpc>
              <a:spcPct val="90000"/>
            </a:lnSpc>
            <a:spcBef>
              <a:spcPct val="0"/>
            </a:spcBef>
            <a:spcAft>
              <a:spcPct val="35000"/>
            </a:spcAft>
            <a:buNone/>
          </a:pPr>
          <a:r>
            <a:rPr lang="en-GB" sz="1300" kern="1200" dirty="0">
              <a:solidFill>
                <a:srgbClr val="0000CC"/>
              </a:solidFill>
            </a:rPr>
            <a:t>SNR/SNIR</a:t>
          </a:r>
        </a:p>
        <a:p>
          <a:pPr marL="0" lvl="0" indent="0" algn="ctr" defTabSz="577850">
            <a:lnSpc>
              <a:spcPct val="90000"/>
            </a:lnSpc>
            <a:spcBef>
              <a:spcPct val="0"/>
            </a:spcBef>
            <a:spcAft>
              <a:spcPct val="35000"/>
            </a:spcAft>
            <a:buNone/>
          </a:pPr>
          <a:r>
            <a:rPr lang="en-GB" sz="1300" kern="1200" dirty="0">
              <a:solidFill>
                <a:srgbClr val="0000CC"/>
              </a:solidFill>
            </a:rPr>
            <a:t>PNR</a:t>
          </a:r>
        </a:p>
        <a:p>
          <a:pPr marL="0" lvl="0" indent="0" algn="ctr" defTabSz="577850">
            <a:lnSpc>
              <a:spcPct val="90000"/>
            </a:lnSpc>
            <a:spcBef>
              <a:spcPct val="0"/>
            </a:spcBef>
            <a:spcAft>
              <a:spcPct val="35000"/>
            </a:spcAft>
            <a:buNone/>
          </a:pPr>
          <a:r>
            <a:rPr lang="en-GB" sz="1300" kern="1200" dirty="0">
              <a:solidFill>
                <a:srgbClr val="0000CC"/>
              </a:solidFill>
            </a:rPr>
            <a:t>ENR</a:t>
          </a:r>
        </a:p>
      </dsp:txBody>
      <dsp:txXfrm rot="-5400000">
        <a:off x="3946782" y="2831751"/>
        <a:ext cx="913704" cy="1050233"/>
      </dsp:txXfrm>
    </dsp:sp>
    <dsp:sp modelId="{2E5FEC14-0A1C-4390-B159-7E97F522A854}">
      <dsp:nvSpPr>
        <dsp:cNvPr id="0" name=""/>
        <dsp:cNvSpPr/>
      </dsp:nvSpPr>
      <dsp:spPr>
        <a:xfrm>
          <a:off x="943200" y="1615363"/>
          <a:ext cx="1702752" cy="91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t>KPIs</a:t>
          </a:r>
        </a:p>
      </dsp:txBody>
      <dsp:txXfrm>
        <a:off x="943200" y="1615363"/>
        <a:ext cx="1702752" cy="915458"/>
      </dsp:txXfrm>
    </dsp:sp>
    <dsp:sp modelId="{541F861D-D592-455F-A664-C8BF59A0BE91}">
      <dsp:nvSpPr>
        <dsp:cNvPr id="0" name=""/>
        <dsp:cNvSpPr/>
      </dsp:nvSpPr>
      <dsp:spPr>
        <a:xfrm rot="5400000">
          <a:off x="2207145" y="2693160"/>
          <a:ext cx="1525763" cy="1327414"/>
        </a:xfrm>
        <a:prstGeom prst="hexagon">
          <a:avLst>
            <a:gd name="adj" fmla="val 25000"/>
            <a:gd name="vf" fmla="val 115470"/>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lumMod val="65000"/>
                  <a:lumOff val="35000"/>
                </a:schemeClr>
              </a:solidFill>
            </a:rPr>
            <a:t>Linearity</a:t>
          </a:r>
        </a:p>
        <a:p>
          <a:pPr marL="0" lvl="0" indent="0" algn="ctr" defTabSz="711200">
            <a:lnSpc>
              <a:spcPct val="90000"/>
            </a:lnSpc>
            <a:spcBef>
              <a:spcPct val="0"/>
            </a:spcBef>
            <a:spcAft>
              <a:spcPct val="35000"/>
            </a:spcAft>
            <a:buNone/>
          </a:pPr>
          <a:r>
            <a:rPr lang="en-GB" sz="1600" kern="1200" dirty="0">
              <a:solidFill>
                <a:schemeClr val="tx1">
                  <a:lumMod val="65000"/>
                  <a:lumOff val="35000"/>
                </a:schemeClr>
              </a:solidFill>
            </a:rPr>
            <a:t>&amp;</a:t>
          </a:r>
        </a:p>
        <a:p>
          <a:pPr marL="0" lvl="0" indent="0" algn="ctr" defTabSz="711200">
            <a:lnSpc>
              <a:spcPct val="90000"/>
            </a:lnSpc>
            <a:spcBef>
              <a:spcPct val="0"/>
            </a:spcBef>
            <a:spcAft>
              <a:spcPct val="35000"/>
            </a:spcAft>
            <a:buNone/>
          </a:pPr>
          <a:r>
            <a:rPr lang="en-GB" sz="1600" kern="1200" dirty="0">
              <a:solidFill>
                <a:schemeClr val="tx1">
                  <a:lumMod val="65000"/>
                  <a:lumOff val="35000"/>
                </a:schemeClr>
              </a:solidFill>
            </a:rPr>
            <a:t>dynamic range</a:t>
          </a:r>
        </a:p>
      </dsp:txBody>
      <dsp:txXfrm rot="-5400000">
        <a:off x="2513174" y="2831751"/>
        <a:ext cx="913704" cy="1050233"/>
      </dsp:txXfrm>
    </dsp:sp>
    <dsp:sp modelId="{CD15EF97-8F0C-46D9-B4D9-829776C7F74B}">
      <dsp:nvSpPr>
        <dsp:cNvPr id="0" name=""/>
        <dsp:cNvSpPr/>
      </dsp:nvSpPr>
      <dsp:spPr>
        <a:xfrm rot="5400000">
          <a:off x="2921202" y="3988228"/>
          <a:ext cx="1525763" cy="1327414"/>
        </a:xfrm>
        <a:prstGeom prst="hexagon">
          <a:avLst>
            <a:gd name="adj" fmla="val 25000"/>
            <a:gd name="vf" fmla="val 115470"/>
          </a:avLst>
        </a:prstGeom>
        <a:solidFill>
          <a:schemeClr val="bg1">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Latency</a:t>
          </a:r>
        </a:p>
        <a:p>
          <a:pPr marL="0" lvl="0" indent="0" algn="ctr" defTabSz="711200">
            <a:lnSpc>
              <a:spcPct val="90000"/>
            </a:lnSpc>
            <a:spcBef>
              <a:spcPct val="0"/>
            </a:spcBef>
            <a:spcAft>
              <a:spcPct val="35000"/>
            </a:spcAft>
            <a:buNone/>
          </a:pPr>
          <a:r>
            <a:rPr lang="en-GB" sz="1600" kern="1200" dirty="0"/>
            <a:t>&amp;</a:t>
          </a:r>
        </a:p>
        <a:p>
          <a:pPr marL="0" lvl="0" indent="0" algn="ctr" defTabSz="711200">
            <a:lnSpc>
              <a:spcPct val="90000"/>
            </a:lnSpc>
            <a:spcBef>
              <a:spcPct val="0"/>
            </a:spcBef>
            <a:spcAft>
              <a:spcPct val="35000"/>
            </a:spcAft>
            <a:buNone/>
          </a:pPr>
          <a:r>
            <a:rPr lang="en-GB" sz="1600" kern="1200" dirty="0"/>
            <a:t>Jitter</a:t>
          </a:r>
        </a:p>
      </dsp:txBody>
      <dsp:txXfrm rot="-5400000">
        <a:off x="3227231" y="4126819"/>
        <a:ext cx="913704" cy="1050233"/>
      </dsp:txXfrm>
    </dsp:sp>
    <dsp:sp modelId="{6FDA3922-9DF5-4283-B030-D2EAAE0F7812}">
      <dsp:nvSpPr>
        <dsp:cNvPr id="0" name=""/>
        <dsp:cNvSpPr/>
      </dsp:nvSpPr>
      <dsp:spPr>
        <a:xfrm>
          <a:off x="1317625" y="4194206"/>
          <a:ext cx="1647825" cy="915458"/>
        </a:xfrm>
        <a:prstGeom prst="rect">
          <a:avLst/>
        </a:prstGeom>
        <a:noFill/>
        <a:ln>
          <a:noFill/>
        </a:ln>
        <a:effectLst/>
      </dsp:spPr>
      <dsp:style>
        <a:lnRef idx="0">
          <a:scrgbClr r="0" g="0" b="0"/>
        </a:lnRef>
        <a:fillRef idx="0">
          <a:scrgbClr r="0" g="0" b="0"/>
        </a:fillRef>
        <a:effectRef idx="0">
          <a:scrgbClr r="0" g="0" b="0"/>
        </a:effectRef>
        <a:fontRef idx="minor"/>
      </dsp:style>
    </dsp:sp>
    <dsp:sp modelId="{18E470FD-F3DC-4958-B138-26D82243EFB7}">
      <dsp:nvSpPr>
        <dsp:cNvPr id="0" name=""/>
        <dsp:cNvSpPr/>
      </dsp:nvSpPr>
      <dsp:spPr>
        <a:xfrm rot="5400000">
          <a:off x="4354810" y="3988228"/>
          <a:ext cx="1525763" cy="1327414"/>
        </a:xfrm>
        <a:prstGeom prst="hexagon">
          <a:avLst>
            <a:gd name="adj" fmla="val 25000"/>
            <a:gd name="vf" fmla="val 115470"/>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GB" sz="1300" kern="1200" dirty="0"/>
            <a:t>Power &amp; rise time (bandwidth) budgets</a:t>
          </a:r>
        </a:p>
      </dsp:txBody>
      <dsp:txXfrm rot="-5400000">
        <a:off x="4660839" y="4126819"/>
        <a:ext cx="913704" cy="105023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8323F-C4C1-BA06-E6DA-8D2C2172CF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DDEC94-59F1-EB40-02BA-F1A467FF87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AD8FB2-5389-5E3C-EAF5-05AE2004D4EB}"/>
              </a:ext>
            </a:extLst>
          </p:cNvPr>
          <p:cNvSpPr>
            <a:spLocks noGrp="1"/>
          </p:cNvSpPr>
          <p:nvPr>
            <p:ph type="dt" sz="half" idx="10"/>
          </p:nvPr>
        </p:nvSpPr>
        <p:spPr/>
        <p:txBody>
          <a:bodyPr/>
          <a:lstStyle/>
          <a:p>
            <a:fld id="{31652F76-60F3-4A04-B512-5B98A004A58E}" type="datetimeFigureOut">
              <a:rPr lang="en-GB" smtClean="0"/>
              <a:t>16/12/2024</a:t>
            </a:fld>
            <a:endParaRPr lang="en-GB"/>
          </a:p>
        </p:txBody>
      </p:sp>
      <p:sp>
        <p:nvSpPr>
          <p:cNvPr id="5" name="Footer Placeholder 4">
            <a:extLst>
              <a:ext uri="{FF2B5EF4-FFF2-40B4-BE49-F238E27FC236}">
                <a16:creationId xmlns:a16="http://schemas.microsoft.com/office/drawing/2014/main" id="{64DAFF65-2533-32F4-DA83-5D9537B2EA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B0EADB-4469-5FFC-DB28-08F2E95FA06B}"/>
              </a:ext>
            </a:extLst>
          </p:cNvPr>
          <p:cNvSpPr>
            <a:spLocks noGrp="1"/>
          </p:cNvSpPr>
          <p:nvPr>
            <p:ph type="sldNum" sz="quarter" idx="12"/>
          </p:nvPr>
        </p:nvSpPr>
        <p:spPr/>
        <p:txBody>
          <a:bodyPr/>
          <a:lstStyle/>
          <a:p>
            <a:fld id="{86744FED-35FC-4DC1-A6FB-5FE5DCF47ABD}" type="slidenum">
              <a:rPr lang="en-GB" smtClean="0"/>
              <a:t>‹#›</a:t>
            </a:fld>
            <a:endParaRPr lang="en-GB"/>
          </a:p>
        </p:txBody>
      </p:sp>
    </p:spTree>
    <p:extLst>
      <p:ext uri="{BB962C8B-B14F-4D97-AF65-F5344CB8AC3E}">
        <p14:creationId xmlns:p14="http://schemas.microsoft.com/office/powerpoint/2010/main" val="334165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F927-A8C2-EB56-DE48-DC5F69FFEF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715729-A1C4-F693-BA55-7706DD2016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9400B0-10BD-CF09-0B4F-23BE55BB0D0A}"/>
              </a:ext>
            </a:extLst>
          </p:cNvPr>
          <p:cNvSpPr>
            <a:spLocks noGrp="1"/>
          </p:cNvSpPr>
          <p:nvPr>
            <p:ph type="dt" sz="half" idx="10"/>
          </p:nvPr>
        </p:nvSpPr>
        <p:spPr/>
        <p:txBody>
          <a:bodyPr/>
          <a:lstStyle/>
          <a:p>
            <a:fld id="{31652F76-60F3-4A04-B512-5B98A004A58E}" type="datetimeFigureOut">
              <a:rPr lang="en-GB" smtClean="0"/>
              <a:t>16/12/2024</a:t>
            </a:fld>
            <a:endParaRPr lang="en-GB"/>
          </a:p>
        </p:txBody>
      </p:sp>
      <p:sp>
        <p:nvSpPr>
          <p:cNvPr id="5" name="Footer Placeholder 4">
            <a:extLst>
              <a:ext uri="{FF2B5EF4-FFF2-40B4-BE49-F238E27FC236}">
                <a16:creationId xmlns:a16="http://schemas.microsoft.com/office/drawing/2014/main" id="{4CB59818-B131-517F-938E-D9C1BE90F8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A92233-D9A9-4E10-6824-2A2134168047}"/>
              </a:ext>
            </a:extLst>
          </p:cNvPr>
          <p:cNvSpPr>
            <a:spLocks noGrp="1"/>
          </p:cNvSpPr>
          <p:nvPr>
            <p:ph type="sldNum" sz="quarter" idx="12"/>
          </p:nvPr>
        </p:nvSpPr>
        <p:spPr/>
        <p:txBody>
          <a:bodyPr/>
          <a:lstStyle/>
          <a:p>
            <a:fld id="{86744FED-35FC-4DC1-A6FB-5FE5DCF47ABD}" type="slidenum">
              <a:rPr lang="en-GB" smtClean="0"/>
              <a:t>‹#›</a:t>
            </a:fld>
            <a:endParaRPr lang="en-GB"/>
          </a:p>
        </p:txBody>
      </p:sp>
    </p:spTree>
    <p:extLst>
      <p:ext uri="{BB962C8B-B14F-4D97-AF65-F5344CB8AC3E}">
        <p14:creationId xmlns:p14="http://schemas.microsoft.com/office/powerpoint/2010/main" val="1592099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0382A5-D5FD-FF8B-CD8D-220CE511E6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A08375-4827-E0C5-77B2-AA4BA6C5E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0593E8-1887-80E9-9C41-B89AC8DE6BE0}"/>
              </a:ext>
            </a:extLst>
          </p:cNvPr>
          <p:cNvSpPr>
            <a:spLocks noGrp="1"/>
          </p:cNvSpPr>
          <p:nvPr>
            <p:ph type="dt" sz="half" idx="10"/>
          </p:nvPr>
        </p:nvSpPr>
        <p:spPr/>
        <p:txBody>
          <a:bodyPr/>
          <a:lstStyle/>
          <a:p>
            <a:fld id="{31652F76-60F3-4A04-B512-5B98A004A58E}" type="datetimeFigureOut">
              <a:rPr lang="en-GB" smtClean="0"/>
              <a:t>16/12/2024</a:t>
            </a:fld>
            <a:endParaRPr lang="en-GB"/>
          </a:p>
        </p:txBody>
      </p:sp>
      <p:sp>
        <p:nvSpPr>
          <p:cNvPr id="5" name="Footer Placeholder 4">
            <a:extLst>
              <a:ext uri="{FF2B5EF4-FFF2-40B4-BE49-F238E27FC236}">
                <a16:creationId xmlns:a16="http://schemas.microsoft.com/office/drawing/2014/main" id="{D09E60EE-B6EF-FAE0-9206-F3919F2A8A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7FD818-8864-2906-2BE4-59EEC105AD79}"/>
              </a:ext>
            </a:extLst>
          </p:cNvPr>
          <p:cNvSpPr>
            <a:spLocks noGrp="1"/>
          </p:cNvSpPr>
          <p:nvPr>
            <p:ph type="sldNum" sz="quarter" idx="12"/>
          </p:nvPr>
        </p:nvSpPr>
        <p:spPr/>
        <p:txBody>
          <a:bodyPr/>
          <a:lstStyle/>
          <a:p>
            <a:fld id="{86744FED-35FC-4DC1-A6FB-5FE5DCF47ABD}" type="slidenum">
              <a:rPr lang="en-GB" smtClean="0"/>
              <a:t>‹#›</a:t>
            </a:fld>
            <a:endParaRPr lang="en-GB"/>
          </a:p>
        </p:txBody>
      </p:sp>
    </p:spTree>
    <p:extLst>
      <p:ext uri="{BB962C8B-B14F-4D97-AF65-F5344CB8AC3E}">
        <p14:creationId xmlns:p14="http://schemas.microsoft.com/office/powerpoint/2010/main" val="411918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A21FF-A63C-09BC-92BA-BB6BD7DF9B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B2B444-B57F-3F80-5759-7594771143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344ACE-888F-19E4-387E-D11F667C217E}"/>
              </a:ext>
            </a:extLst>
          </p:cNvPr>
          <p:cNvSpPr>
            <a:spLocks noGrp="1"/>
          </p:cNvSpPr>
          <p:nvPr>
            <p:ph type="dt" sz="half" idx="10"/>
          </p:nvPr>
        </p:nvSpPr>
        <p:spPr/>
        <p:txBody>
          <a:bodyPr/>
          <a:lstStyle/>
          <a:p>
            <a:fld id="{31652F76-60F3-4A04-B512-5B98A004A58E}" type="datetimeFigureOut">
              <a:rPr lang="en-GB" smtClean="0"/>
              <a:t>16/12/2024</a:t>
            </a:fld>
            <a:endParaRPr lang="en-GB"/>
          </a:p>
        </p:txBody>
      </p:sp>
      <p:sp>
        <p:nvSpPr>
          <p:cNvPr id="5" name="Footer Placeholder 4">
            <a:extLst>
              <a:ext uri="{FF2B5EF4-FFF2-40B4-BE49-F238E27FC236}">
                <a16:creationId xmlns:a16="http://schemas.microsoft.com/office/drawing/2014/main" id="{D5F9B108-50F9-EF6F-ADCC-66A35D69C8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58E21A-69A6-2220-44EE-16F2191BED04}"/>
              </a:ext>
            </a:extLst>
          </p:cNvPr>
          <p:cNvSpPr>
            <a:spLocks noGrp="1"/>
          </p:cNvSpPr>
          <p:nvPr>
            <p:ph type="sldNum" sz="quarter" idx="12"/>
          </p:nvPr>
        </p:nvSpPr>
        <p:spPr/>
        <p:txBody>
          <a:bodyPr/>
          <a:lstStyle/>
          <a:p>
            <a:fld id="{86744FED-35FC-4DC1-A6FB-5FE5DCF47ABD}" type="slidenum">
              <a:rPr lang="en-GB" smtClean="0"/>
              <a:t>‹#›</a:t>
            </a:fld>
            <a:endParaRPr lang="en-GB"/>
          </a:p>
        </p:txBody>
      </p:sp>
    </p:spTree>
    <p:extLst>
      <p:ext uri="{BB962C8B-B14F-4D97-AF65-F5344CB8AC3E}">
        <p14:creationId xmlns:p14="http://schemas.microsoft.com/office/powerpoint/2010/main" val="272731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5C21-C3EE-5B85-27EE-CE0A07E8EE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48BCE7C-029F-5A86-D428-7AD5D8B143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842E85-1A55-8198-8BA7-A4E83168DFE7}"/>
              </a:ext>
            </a:extLst>
          </p:cNvPr>
          <p:cNvSpPr>
            <a:spLocks noGrp="1"/>
          </p:cNvSpPr>
          <p:nvPr>
            <p:ph type="dt" sz="half" idx="10"/>
          </p:nvPr>
        </p:nvSpPr>
        <p:spPr/>
        <p:txBody>
          <a:bodyPr/>
          <a:lstStyle/>
          <a:p>
            <a:fld id="{31652F76-60F3-4A04-B512-5B98A004A58E}" type="datetimeFigureOut">
              <a:rPr lang="en-GB" smtClean="0"/>
              <a:t>16/12/2024</a:t>
            </a:fld>
            <a:endParaRPr lang="en-GB"/>
          </a:p>
        </p:txBody>
      </p:sp>
      <p:sp>
        <p:nvSpPr>
          <p:cNvPr id="5" name="Footer Placeholder 4">
            <a:extLst>
              <a:ext uri="{FF2B5EF4-FFF2-40B4-BE49-F238E27FC236}">
                <a16:creationId xmlns:a16="http://schemas.microsoft.com/office/drawing/2014/main" id="{EE750056-1A42-D1AE-8150-1EE0838FDA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B8B383-36E1-8B27-1DF0-F2C878F085EF}"/>
              </a:ext>
            </a:extLst>
          </p:cNvPr>
          <p:cNvSpPr>
            <a:spLocks noGrp="1"/>
          </p:cNvSpPr>
          <p:nvPr>
            <p:ph type="sldNum" sz="quarter" idx="12"/>
          </p:nvPr>
        </p:nvSpPr>
        <p:spPr/>
        <p:txBody>
          <a:bodyPr/>
          <a:lstStyle/>
          <a:p>
            <a:fld id="{86744FED-35FC-4DC1-A6FB-5FE5DCF47ABD}" type="slidenum">
              <a:rPr lang="en-GB" smtClean="0"/>
              <a:t>‹#›</a:t>
            </a:fld>
            <a:endParaRPr lang="en-GB"/>
          </a:p>
        </p:txBody>
      </p:sp>
    </p:spTree>
    <p:extLst>
      <p:ext uri="{BB962C8B-B14F-4D97-AF65-F5344CB8AC3E}">
        <p14:creationId xmlns:p14="http://schemas.microsoft.com/office/powerpoint/2010/main" val="62461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1EC4-8706-C47A-98DC-A2D72769D5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D74540-193D-F3E6-5227-E55E79E729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8EEC0B-A926-DC29-D59C-E1BE984439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27AF9A2-5696-4C52-82FB-7F258ED7DD5D}"/>
              </a:ext>
            </a:extLst>
          </p:cNvPr>
          <p:cNvSpPr>
            <a:spLocks noGrp="1"/>
          </p:cNvSpPr>
          <p:nvPr>
            <p:ph type="dt" sz="half" idx="10"/>
          </p:nvPr>
        </p:nvSpPr>
        <p:spPr/>
        <p:txBody>
          <a:bodyPr/>
          <a:lstStyle/>
          <a:p>
            <a:fld id="{31652F76-60F3-4A04-B512-5B98A004A58E}" type="datetimeFigureOut">
              <a:rPr lang="en-GB" smtClean="0"/>
              <a:t>16/12/2024</a:t>
            </a:fld>
            <a:endParaRPr lang="en-GB"/>
          </a:p>
        </p:txBody>
      </p:sp>
      <p:sp>
        <p:nvSpPr>
          <p:cNvPr id="6" name="Footer Placeholder 5">
            <a:extLst>
              <a:ext uri="{FF2B5EF4-FFF2-40B4-BE49-F238E27FC236}">
                <a16:creationId xmlns:a16="http://schemas.microsoft.com/office/drawing/2014/main" id="{41C49B85-DC5B-465E-AEA3-B5FBFDD706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EBA7F2-46BE-1D49-2CFF-D541880E9A33}"/>
              </a:ext>
            </a:extLst>
          </p:cNvPr>
          <p:cNvSpPr>
            <a:spLocks noGrp="1"/>
          </p:cNvSpPr>
          <p:nvPr>
            <p:ph type="sldNum" sz="quarter" idx="12"/>
          </p:nvPr>
        </p:nvSpPr>
        <p:spPr/>
        <p:txBody>
          <a:bodyPr/>
          <a:lstStyle/>
          <a:p>
            <a:fld id="{86744FED-35FC-4DC1-A6FB-5FE5DCF47ABD}" type="slidenum">
              <a:rPr lang="en-GB" smtClean="0"/>
              <a:t>‹#›</a:t>
            </a:fld>
            <a:endParaRPr lang="en-GB"/>
          </a:p>
        </p:txBody>
      </p:sp>
    </p:spTree>
    <p:extLst>
      <p:ext uri="{BB962C8B-B14F-4D97-AF65-F5344CB8AC3E}">
        <p14:creationId xmlns:p14="http://schemas.microsoft.com/office/powerpoint/2010/main" val="123709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627F3-6449-D675-A550-628E20B460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0AD6A2-F4F7-E504-A4AE-035F89C8EE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53FD15-3D46-9309-29AE-1D71926E1C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C6D9B8-C683-F29A-F15A-B07AAD44A0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4DD630-10E1-1D77-1734-E6253B62E8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F05612-54C6-B022-A323-0D3AF4B764DA}"/>
              </a:ext>
            </a:extLst>
          </p:cNvPr>
          <p:cNvSpPr>
            <a:spLocks noGrp="1"/>
          </p:cNvSpPr>
          <p:nvPr>
            <p:ph type="dt" sz="half" idx="10"/>
          </p:nvPr>
        </p:nvSpPr>
        <p:spPr/>
        <p:txBody>
          <a:bodyPr/>
          <a:lstStyle/>
          <a:p>
            <a:fld id="{31652F76-60F3-4A04-B512-5B98A004A58E}" type="datetimeFigureOut">
              <a:rPr lang="en-GB" smtClean="0"/>
              <a:t>16/12/2024</a:t>
            </a:fld>
            <a:endParaRPr lang="en-GB"/>
          </a:p>
        </p:txBody>
      </p:sp>
      <p:sp>
        <p:nvSpPr>
          <p:cNvPr id="8" name="Footer Placeholder 7">
            <a:extLst>
              <a:ext uri="{FF2B5EF4-FFF2-40B4-BE49-F238E27FC236}">
                <a16:creationId xmlns:a16="http://schemas.microsoft.com/office/drawing/2014/main" id="{3171046C-171D-CF65-D19E-375D961950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6F8BAF-A97B-6FFF-2B35-F68943DFB377}"/>
              </a:ext>
            </a:extLst>
          </p:cNvPr>
          <p:cNvSpPr>
            <a:spLocks noGrp="1"/>
          </p:cNvSpPr>
          <p:nvPr>
            <p:ph type="sldNum" sz="quarter" idx="12"/>
          </p:nvPr>
        </p:nvSpPr>
        <p:spPr/>
        <p:txBody>
          <a:bodyPr/>
          <a:lstStyle/>
          <a:p>
            <a:fld id="{86744FED-35FC-4DC1-A6FB-5FE5DCF47ABD}" type="slidenum">
              <a:rPr lang="en-GB" smtClean="0"/>
              <a:t>‹#›</a:t>
            </a:fld>
            <a:endParaRPr lang="en-GB"/>
          </a:p>
        </p:txBody>
      </p:sp>
    </p:spTree>
    <p:extLst>
      <p:ext uri="{BB962C8B-B14F-4D97-AF65-F5344CB8AC3E}">
        <p14:creationId xmlns:p14="http://schemas.microsoft.com/office/powerpoint/2010/main" val="208472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9DAD-1CFB-6E41-B379-ABEB2A8CDAC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9CF9B0-06DD-EDD0-681B-23667DD43BF2}"/>
              </a:ext>
            </a:extLst>
          </p:cNvPr>
          <p:cNvSpPr>
            <a:spLocks noGrp="1"/>
          </p:cNvSpPr>
          <p:nvPr>
            <p:ph type="dt" sz="half" idx="10"/>
          </p:nvPr>
        </p:nvSpPr>
        <p:spPr/>
        <p:txBody>
          <a:bodyPr/>
          <a:lstStyle/>
          <a:p>
            <a:fld id="{31652F76-60F3-4A04-B512-5B98A004A58E}" type="datetimeFigureOut">
              <a:rPr lang="en-GB" smtClean="0"/>
              <a:t>16/12/2024</a:t>
            </a:fld>
            <a:endParaRPr lang="en-GB"/>
          </a:p>
        </p:txBody>
      </p:sp>
      <p:sp>
        <p:nvSpPr>
          <p:cNvPr id="4" name="Footer Placeholder 3">
            <a:extLst>
              <a:ext uri="{FF2B5EF4-FFF2-40B4-BE49-F238E27FC236}">
                <a16:creationId xmlns:a16="http://schemas.microsoft.com/office/drawing/2014/main" id="{3B825C7E-8581-C90D-2DA7-5A18DC1AC4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31FC5D-808C-0E0F-4E5B-BF3EE7AC7887}"/>
              </a:ext>
            </a:extLst>
          </p:cNvPr>
          <p:cNvSpPr>
            <a:spLocks noGrp="1"/>
          </p:cNvSpPr>
          <p:nvPr>
            <p:ph type="sldNum" sz="quarter" idx="12"/>
          </p:nvPr>
        </p:nvSpPr>
        <p:spPr/>
        <p:txBody>
          <a:bodyPr/>
          <a:lstStyle/>
          <a:p>
            <a:fld id="{86744FED-35FC-4DC1-A6FB-5FE5DCF47ABD}" type="slidenum">
              <a:rPr lang="en-GB" smtClean="0"/>
              <a:t>‹#›</a:t>
            </a:fld>
            <a:endParaRPr lang="en-GB"/>
          </a:p>
        </p:txBody>
      </p:sp>
    </p:spTree>
    <p:extLst>
      <p:ext uri="{BB962C8B-B14F-4D97-AF65-F5344CB8AC3E}">
        <p14:creationId xmlns:p14="http://schemas.microsoft.com/office/powerpoint/2010/main" val="401259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83242-3AA0-163A-8E9B-D6201EAEA5E9}"/>
              </a:ext>
            </a:extLst>
          </p:cNvPr>
          <p:cNvSpPr>
            <a:spLocks noGrp="1"/>
          </p:cNvSpPr>
          <p:nvPr>
            <p:ph type="dt" sz="half" idx="10"/>
          </p:nvPr>
        </p:nvSpPr>
        <p:spPr/>
        <p:txBody>
          <a:bodyPr/>
          <a:lstStyle/>
          <a:p>
            <a:fld id="{31652F76-60F3-4A04-B512-5B98A004A58E}" type="datetimeFigureOut">
              <a:rPr lang="en-GB" smtClean="0"/>
              <a:t>16/12/2024</a:t>
            </a:fld>
            <a:endParaRPr lang="en-GB"/>
          </a:p>
        </p:txBody>
      </p:sp>
      <p:sp>
        <p:nvSpPr>
          <p:cNvPr id="3" name="Footer Placeholder 2">
            <a:extLst>
              <a:ext uri="{FF2B5EF4-FFF2-40B4-BE49-F238E27FC236}">
                <a16:creationId xmlns:a16="http://schemas.microsoft.com/office/drawing/2014/main" id="{407456BC-4CA3-9D95-CAF6-9F7AC4142D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CA1B4E7-9891-304D-4122-9DAFC60802C8}"/>
              </a:ext>
            </a:extLst>
          </p:cNvPr>
          <p:cNvSpPr>
            <a:spLocks noGrp="1"/>
          </p:cNvSpPr>
          <p:nvPr>
            <p:ph type="sldNum" sz="quarter" idx="12"/>
          </p:nvPr>
        </p:nvSpPr>
        <p:spPr/>
        <p:txBody>
          <a:bodyPr/>
          <a:lstStyle/>
          <a:p>
            <a:fld id="{86744FED-35FC-4DC1-A6FB-5FE5DCF47ABD}" type="slidenum">
              <a:rPr lang="en-GB" smtClean="0"/>
              <a:t>‹#›</a:t>
            </a:fld>
            <a:endParaRPr lang="en-GB"/>
          </a:p>
        </p:txBody>
      </p:sp>
    </p:spTree>
    <p:extLst>
      <p:ext uri="{BB962C8B-B14F-4D97-AF65-F5344CB8AC3E}">
        <p14:creationId xmlns:p14="http://schemas.microsoft.com/office/powerpoint/2010/main" val="326729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36A00-6098-33A3-A230-E301EFF8F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A0F736-8F86-8AB4-3828-15E5EFBF01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A976DE-08AF-DC72-4BF6-86AD0D12B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C69AA-25E7-73EE-D3F9-AA1D8D566D14}"/>
              </a:ext>
            </a:extLst>
          </p:cNvPr>
          <p:cNvSpPr>
            <a:spLocks noGrp="1"/>
          </p:cNvSpPr>
          <p:nvPr>
            <p:ph type="dt" sz="half" idx="10"/>
          </p:nvPr>
        </p:nvSpPr>
        <p:spPr/>
        <p:txBody>
          <a:bodyPr/>
          <a:lstStyle/>
          <a:p>
            <a:fld id="{31652F76-60F3-4A04-B512-5B98A004A58E}" type="datetimeFigureOut">
              <a:rPr lang="en-GB" smtClean="0"/>
              <a:t>16/12/2024</a:t>
            </a:fld>
            <a:endParaRPr lang="en-GB"/>
          </a:p>
        </p:txBody>
      </p:sp>
      <p:sp>
        <p:nvSpPr>
          <p:cNvPr id="6" name="Footer Placeholder 5">
            <a:extLst>
              <a:ext uri="{FF2B5EF4-FFF2-40B4-BE49-F238E27FC236}">
                <a16:creationId xmlns:a16="http://schemas.microsoft.com/office/drawing/2014/main" id="{B586847A-A21B-2E6D-34B5-13CF53AAD3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FE9B1C-78DA-4C18-483E-BE87C250C3D5}"/>
              </a:ext>
            </a:extLst>
          </p:cNvPr>
          <p:cNvSpPr>
            <a:spLocks noGrp="1"/>
          </p:cNvSpPr>
          <p:nvPr>
            <p:ph type="sldNum" sz="quarter" idx="12"/>
          </p:nvPr>
        </p:nvSpPr>
        <p:spPr/>
        <p:txBody>
          <a:bodyPr/>
          <a:lstStyle/>
          <a:p>
            <a:fld id="{86744FED-35FC-4DC1-A6FB-5FE5DCF47ABD}" type="slidenum">
              <a:rPr lang="en-GB" smtClean="0"/>
              <a:t>‹#›</a:t>
            </a:fld>
            <a:endParaRPr lang="en-GB"/>
          </a:p>
        </p:txBody>
      </p:sp>
    </p:spTree>
    <p:extLst>
      <p:ext uri="{BB962C8B-B14F-4D97-AF65-F5344CB8AC3E}">
        <p14:creationId xmlns:p14="http://schemas.microsoft.com/office/powerpoint/2010/main" val="261036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3855-BA32-13E0-0EF9-E796157BE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AFA388-EEF5-C6DD-E2E5-43109C246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D1DCBE-9FC7-A049-7E78-C8F0FA606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582B4B-7B27-B08E-1C05-CF98FAB1F70A}"/>
              </a:ext>
            </a:extLst>
          </p:cNvPr>
          <p:cNvSpPr>
            <a:spLocks noGrp="1"/>
          </p:cNvSpPr>
          <p:nvPr>
            <p:ph type="dt" sz="half" idx="10"/>
          </p:nvPr>
        </p:nvSpPr>
        <p:spPr/>
        <p:txBody>
          <a:bodyPr/>
          <a:lstStyle/>
          <a:p>
            <a:fld id="{31652F76-60F3-4A04-B512-5B98A004A58E}" type="datetimeFigureOut">
              <a:rPr lang="en-GB" smtClean="0"/>
              <a:t>16/12/2024</a:t>
            </a:fld>
            <a:endParaRPr lang="en-GB"/>
          </a:p>
        </p:txBody>
      </p:sp>
      <p:sp>
        <p:nvSpPr>
          <p:cNvPr id="6" name="Footer Placeholder 5">
            <a:extLst>
              <a:ext uri="{FF2B5EF4-FFF2-40B4-BE49-F238E27FC236}">
                <a16:creationId xmlns:a16="http://schemas.microsoft.com/office/drawing/2014/main" id="{DAE296F9-99F0-994C-B686-E0374AF5CD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12422C-51B0-7179-BC04-1B613018E05E}"/>
              </a:ext>
            </a:extLst>
          </p:cNvPr>
          <p:cNvSpPr>
            <a:spLocks noGrp="1"/>
          </p:cNvSpPr>
          <p:nvPr>
            <p:ph type="sldNum" sz="quarter" idx="12"/>
          </p:nvPr>
        </p:nvSpPr>
        <p:spPr/>
        <p:txBody>
          <a:bodyPr/>
          <a:lstStyle/>
          <a:p>
            <a:fld id="{86744FED-35FC-4DC1-A6FB-5FE5DCF47ABD}" type="slidenum">
              <a:rPr lang="en-GB" smtClean="0"/>
              <a:t>‹#›</a:t>
            </a:fld>
            <a:endParaRPr lang="en-GB"/>
          </a:p>
        </p:txBody>
      </p:sp>
    </p:spTree>
    <p:extLst>
      <p:ext uri="{BB962C8B-B14F-4D97-AF65-F5344CB8AC3E}">
        <p14:creationId xmlns:p14="http://schemas.microsoft.com/office/powerpoint/2010/main" val="67591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73F7A-334F-CEE3-F5ED-12657DC024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8F20F3-1B52-EB41-6896-62F564851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7B65FC-F0C3-3CA8-CDF9-35D0B0754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652F76-60F3-4A04-B512-5B98A004A58E}" type="datetimeFigureOut">
              <a:rPr lang="en-GB" smtClean="0"/>
              <a:t>16/12/2024</a:t>
            </a:fld>
            <a:endParaRPr lang="en-GB"/>
          </a:p>
        </p:txBody>
      </p:sp>
      <p:sp>
        <p:nvSpPr>
          <p:cNvPr id="5" name="Footer Placeholder 4">
            <a:extLst>
              <a:ext uri="{FF2B5EF4-FFF2-40B4-BE49-F238E27FC236}">
                <a16:creationId xmlns:a16="http://schemas.microsoft.com/office/drawing/2014/main" id="{01AB0B36-760F-3F67-752A-334787338E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75A7ED9-E6D7-BDE0-619B-D59E0F559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744FED-35FC-4DC1-A6FB-5FE5DCF47ABD}" type="slidenum">
              <a:rPr lang="en-GB" smtClean="0"/>
              <a:t>‹#›</a:t>
            </a:fld>
            <a:endParaRPr lang="en-GB"/>
          </a:p>
        </p:txBody>
      </p:sp>
    </p:spTree>
    <p:extLst>
      <p:ext uri="{BB962C8B-B14F-4D97-AF65-F5344CB8AC3E}">
        <p14:creationId xmlns:p14="http://schemas.microsoft.com/office/powerpoint/2010/main" val="4157743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jpeg"/><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hyperlink" Target="mailto:z.ghassemlooy@northumbria.ac.uk" TargetMode="External"/><Relationship Id="rId9" Type="http://schemas.openxmlformats.org/officeDocument/2006/relationships/image" Target="../media/image7.pn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0.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0.png"/><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30.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mail sig">
            <a:extLst>
              <a:ext uri="{FF2B5EF4-FFF2-40B4-BE49-F238E27FC236}">
                <a16:creationId xmlns:a16="http://schemas.microsoft.com/office/drawing/2014/main" id="{9BEB8EE3-04B8-56C8-0282-F678F3815B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9739" y="3140744"/>
            <a:ext cx="1406970" cy="4511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E909A13-49C6-67D7-D322-EF3601CBF9DD}"/>
              </a:ext>
            </a:extLst>
          </p:cNvPr>
          <p:cNvPicPr>
            <a:picLocks noChangeAspect="1"/>
          </p:cNvPicPr>
          <p:nvPr/>
        </p:nvPicPr>
        <p:blipFill>
          <a:blip r:embed="rId3"/>
          <a:stretch>
            <a:fillRect/>
          </a:stretch>
        </p:blipFill>
        <p:spPr>
          <a:xfrm>
            <a:off x="11007901" y="56166"/>
            <a:ext cx="911281" cy="541759"/>
          </a:xfrm>
          <a:prstGeom prst="rect">
            <a:avLst/>
          </a:prstGeom>
        </p:spPr>
      </p:pic>
      <p:sp>
        <p:nvSpPr>
          <p:cNvPr id="6" name="TextBox 5">
            <a:extLst>
              <a:ext uri="{FF2B5EF4-FFF2-40B4-BE49-F238E27FC236}">
                <a16:creationId xmlns:a16="http://schemas.microsoft.com/office/drawing/2014/main" id="{87ED012C-5DC7-A9BA-FC29-7E06B7E8B070}"/>
              </a:ext>
            </a:extLst>
          </p:cNvPr>
          <p:cNvSpPr txBox="1"/>
          <p:nvPr/>
        </p:nvSpPr>
        <p:spPr>
          <a:xfrm>
            <a:off x="-720962" y="6510083"/>
            <a:ext cx="5057930" cy="286232"/>
          </a:xfrm>
          <a:prstGeom prst="rect">
            <a:avLst/>
          </a:prstGeom>
          <a:noFill/>
          <a:ln>
            <a:noFill/>
          </a:ln>
        </p:spPr>
        <p:txBody>
          <a:bodyPr wrap="square" rtlCol="0">
            <a:spAutoFit/>
          </a:bodyPr>
          <a:lstStyle/>
          <a:p>
            <a:pPr algn="ctr">
              <a:lnSpc>
                <a:spcPct val="90000"/>
              </a:lnSpc>
              <a:buFont typeface="Wingdings" pitchFamily="2" charset="2"/>
              <a:buNone/>
            </a:pPr>
            <a:r>
              <a:rPr lang="en-GB" altLang="en-US" sz="1400" i="1" dirty="0">
                <a:solidFill>
                  <a:srgbClr val="00B0F0"/>
                </a:solidFill>
                <a:latin typeface="Arial" pitchFamily="34" charset="0"/>
                <a:cs typeface="Arial" pitchFamily="34" charset="0"/>
                <a:hlinkClick r:id="rId4"/>
              </a:rPr>
              <a:t>z.ghassemlooy@northumbria.ac.uk</a:t>
            </a:r>
            <a:endParaRPr kumimoji="0" lang="en-GB" sz="1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8" name="Image 3" descr="Logo, company name&#10;&#10;Description automatically generated">
            <a:extLst>
              <a:ext uri="{FF2B5EF4-FFF2-40B4-BE49-F238E27FC236}">
                <a16:creationId xmlns:a16="http://schemas.microsoft.com/office/drawing/2014/main" id="{0AF62E88-3FBD-A508-884B-A101C2C0D924}"/>
              </a:ext>
            </a:extLst>
          </p:cNvPr>
          <p:cNvPicPr/>
          <p:nvPr/>
        </p:nvPicPr>
        <p:blipFill rotWithShape="1">
          <a:blip r:embed="rId5"/>
          <a:srcRect l="13190" t="10093" r="13669" b="10963"/>
          <a:stretch/>
        </p:blipFill>
        <p:spPr>
          <a:xfrm>
            <a:off x="6708581" y="6062368"/>
            <a:ext cx="921444" cy="632312"/>
          </a:xfrm>
          <a:prstGeom prst="rect">
            <a:avLst/>
          </a:prstGeom>
        </p:spPr>
      </p:pic>
      <p:pic>
        <p:nvPicPr>
          <p:cNvPr id="9" name="Image 5" descr="A blue square with yellow stars&#10;&#10;Description automatically generated with low confidence">
            <a:extLst>
              <a:ext uri="{FF2B5EF4-FFF2-40B4-BE49-F238E27FC236}">
                <a16:creationId xmlns:a16="http://schemas.microsoft.com/office/drawing/2014/main" id="{D2DF0F9A-A023-C240-567B-5D3A1F638584}"/>
              </a:ext>
            </a:extLst>
          </p:cNvPr>
          <p:cNvPicPr/>
          <p:nvPr/>
        </p:nvPicPr>
        <p:blipFill>
          <a:blip r:embed="rId6">
            <a:extLst>
              <a:ext uri="{28A0092B-C50C-407E-A947-70E740481C1C}">
                <a14:useLocalDpi xmlns:a14="http://schemas.microsoft.com/office/drawing/2010/main" val="0"/>
              </a:ext>
            </a:extLst>
          </a:blip>
          <a:stretch>
            <a:fillRect/>
          </a:stretch>
        </p:blipFill>
        <p:spPr>
          <a:xfrm>
            <a:off x="4252263" y="6116813"/>
            <a:ext cx="956184" cy="523423"/>
          </a:xfrm>
          <a:prstGeom prst="rect">
            <a:avLst/>
          </a:prstGeom>
        </p:spPr>
      </p:pic>
      <p:pic>
        <p:nvPicPr>
          <p:cNvPr id="10" name="Image 4" descr="Text, logo&#10;&#10;Description automatically generated">
            <a:extLst>
              <a:ext uri="{FF2B5EF4-FFF2-40B4-BE49-F238E27FC236}">
                <a16:creationId xmlns:a16="http://schemas.microsoft.com/office/drawing/2014/main" id="{BC4A9E73-8552-ACF6-A99B-5A03020AC38B}"/>
              </a:ext>
            </a:extLst>
          </p:cNvPr>
          <p:cNvPicPr/>
          <p:nvPr/>
        </p:nvPicPr>
        <p:blipFill rotWithShape="1">
          <a:blip r:embed="rId7" cstate="print">
            <a:extLst>
              <a:ext uri="{28A0092B-C50C-407E-A947-70E740481C1C}">
                <a14:useLocalDpi xmlns:a14="http://schemas.microsoft.com/office/drawing/2010/main" val="0"/>
              </a:ext>
            </a:extLst>
          </a:blip>
          <a:srcRect l="6427" t="9180" r="6587" b="9818"/>
          <a:stretch/>
        </p:blipFill>
        <p:spPr>
          <a:xfrm>
            <a:off x="5245590" y="6062368"/>
            <a:ext cx="1425848" cy="608402"/>
          </a:xfrm>
          <a:prstGeom prst="rect">
            <a:avLst/>
          </a:prstGeom>
        </p:spPr>
      </p:pic>
      <p:pic>
        <p:nvPicPr>
          <p:cNvPr id="17" name="Picture 16">
            <a:extLst>
              <a:ext uri="{FF2B5EF4-FFF2-40B4-BE49-F238E27FC236}">
                <a16:creationId xmlns:a16="http://schemas.microsoft.com/office/drawing/2014/main" id="{6E353F0C-426C-B57F-DBEC-EECCFEC83043}"/>
              </a:ext>
            </a:extLst>
          </p:cNvPr>
          <p:cNvPicPr>
            <a:picLocks noChangeAspect="1"/>
          </p:cNvPicPr>
          <p:nvPr/>
        </p:nvPicPr>
        <p:blipFill>
          <a:blip r:embed="rId8"/>
          <a:stretch>
            <a:fillRect/>
          </a:stretch>
        </p:blipFill>
        <p:spPr>
          <a:xfrm>
            <a:off x="259256" y="83315"/>
            <a:ext cx="2109647" cy="723107"/>
          </a:xfrm>
          <a:prstGeom prst="rect">
            <a:avLst/>
          </a:prstGeom>
        </p:spPr>
      </p:pic>
      <p:pic>
        <p:nvPicPr>
          <p:cNvPr id="18" name="Picture 17">
            <a:extLst>
              <a:ext uri="{FF2B5EF4-FFF2-40B4-BE49-F238E27FC236}">
                <a16:creationId xmlns:a16="http://schemas.microsoft.com/office/drawing/2014/main" id="{A03147EB-0E27-AAC4-697F-C64541659782}"/>
              </a:ext>
            </a:extLst>
          </p:cNvPr>
          <p:cNvPicPr>
            <a:picLocks noChangeAspect="1"/>
          </p:cNvPicPr>
          <p:nvPr/>
        </p:nvPicPr>
        <p:blipFill>
          <a:blip r:embed="rId9"/>
          <a:stretch>
            <a:fillRect/>
          </a:stretch>
        </p:blipFill>
        <p:spPr>
          <a:xfrm>
            <a:off x="7754081" y="6116813"/>
            <a:ext cx="641074" cy="556846"/>
          </a:xfrm>
          <a:prstGeom prst="rect">
            <a:avLst/>
          </a:prstGeom>
        </p:spPr>
      </p:pic>
      <p:sp>
        <p:nvSpPr>
          <p:cNvPr id="3" name="TextBox 2">
            <a:extLst>
              <a:ext uri="{FF2B5EF4-FFF2-40B4-BE49-F238E27FC236}">
                <a16:creationId xmlns:a16="http://schemas.microsoft.com/office/drawing/2014/main" id="{5EEAD63E-F7F9-A818-2483-32F20F5F833D}"/>
              </a:ext>
            </a:extLst>
          </p:cNvPr>
          <p:cNvSpPr txBox="1"/>
          <p:nvPr/>
        </p:nvSpPr>
        <p:spPr>
          <a:xfrm>
            <a:off x="5665510" y="5431794"/>
            <a:ext cx="1185966" cy="369332"/>
          </a:xfrm>
          <a:prstGeom prst="rect">
            <a:avLst/>
          </a:prstGeom>
          <a:noFill/>
        </p:spPr>
        <p:txBody>
          <a:bodyPr wrap="none" rtlCol="0">
            <a:spAutoFit/>
          </a:bodyPr>
          <a:lstStyle/>
          <a:p>
            <a:r>
              <a:rPr lang="en-GB" dirty="0"/>
              <a:t>Dec. 2024</a:t>
            </a:r>
          </a:p>
        </p:txBody>
      </p:sp>
      <p:sp>
        <p:nvSpPr>
          <p:cNvPr id="11" name="TextBox 10">
            <a:extLst>
              <a:ext uri="{FF2B5EF4-FFF2-40B4-BE49-F238E27FC236}">
                <a16:creationId xmlns:a16="http://schemas.microsoft.com/office/drawing/2014/main" id="{763EFAF2-2AA7-D786-6AC5-E9636F66AE87}"/>
              </a:ext>
            </a:extLst>
          </p:cNvPr>
          <p:cNvSpPr txBox="1"/>
          <p:nvPr/>
        </p:nvSpPr>
        <p:spPr>
          <a:xfrm>
            <a:off x="107506" y="3203834"/>
            <a:ext cx="6208174" cy="2031325"/>
          </a:xfrm>
          <a:prstGeom prst="rect">
            <a:avLst/>
          </a:prstGeom>
          <a:noFill/>
        </p:spPr>
        <p:txBody>
          <a:bodyPr wrap="none" rtlCol="0">
            <a:spAutoFit/>
          </a:bodyPr>
          <a:lstStyle/>
          <a:p>
            <a:r>
              <a:rPr lang="en-GB" sz="1400" dirty="0">
                <a:solidFill>
                  <a:srgbClr val="0000CC"/>
                </a:solidFill>
              </a:rPr>
              <a:t>Prof Zabih Ghassemlooy, </a:t>
            </a:r>
            <a:r>
              <a:rPr lang="en-GB" sz="1400" i="1" dirty="0">
                <a:solidFill>
                  <a:srgbClr val="0000CC"/>
                </a:solidFill>
              </a:rPr>
              <a:t>Northumbria University, UK</a:t>
            </a:r>
          </a:p>
          <a:p>
            <a:r>
              <a:rPr lang="en-GB" sz="1400" dirty="0">
                <a:solidFill>
                  <a:srgbClr val="0000CC"/>
                </a:solidFill>
              </a:rPr>
              <a:t>Prof Stanislav Zvanovec, </a:t>
            </a:r>
            <a:r>
              <a:rPr lang="en-GB" sz="1400" i="1" dirty="0">
                <a:solidFill>
                  <a:srgbClr val="0000CC"/>
                </a:solidFill>
              </a:rPr>
              <a:t>Czech Technical University in Prague, Czech Republic</a:t>
            </a:r>
          </a:p>
          <a:p>
            <a:r>
              <a:rPr lang="pt-BR" sz="1400" dirty="0">
                <a:solidFill>
                  <a:srgbClr val="0000CC"/>
                </a:solidFill>
              </a:rPr>
              <a:t>Dr Luis Nero Alves, </a:t>
            </a:r>
            <a:r>
              <a:rPr lang="pt-BR" sz="1400" i="1" dirty="0">
                <a:solidFill>
                  <a:srgbClr val="0000CC"/>
                </a:solidFill>
              </a:rPr>
              <a:t>Uinsti. De Telec., University of Aveiro, Portugal </a:t>
            </a:r>
            <a:endParaRPr lang="en-GB" sz="1400" i="1" dirty="0">
              <a:solidFill>
                <a:srgbClr val="0000CC"/>
              </a:solidFill>
            </a:endParaRPr>
          </a:p>
          <a:p>
            <a:r>
              <a:rPr lang="en-GB" sz="1400" dirty="0">
                <a:solidFill>
                  <a:srgbClr val="0000CC"/>
                </a:solidFill>
              </a:rPr>
              <a:t>Dr Ali Khalighi, </a:t>
            </a:r>
            <a:r>
              <a:rPr lang="en-GB" sz="1400" i="1" dirty="0">
                <a:solidFill>
                  <a:srgbClr val="0000CC"/>
                </a:solidFill>
              </a:rPr>
              <a:t>Ecole Centrale Marseille, </a:t>
            </a:r>
            <a:r>
              <a:rPr lang="en-GB" sz="1400" i="1" dirty="0" err="1">
                <a:solidFill>
                  <a:srgbClr val="0000CC"/>
                </a:solidFill>
              </a:rPr>
              <a:t>Institut</a:t>
            </a:r>
            <a:r>
              <a:rPr lang="en-GB" sz="1400" i="1" dirty="0">
                <a:solidFill>
                  <a:srgbClr val="0000CC"/>
                </a:solidFill>
              </a:rPr>
              <a:t> Fresnel, France</a:t>
            </a:r>
          </a:p>
          <a:p>
            <a:r>
              <a:rPr lang="pt-BR" sz="1400" dirty="0">
                <a:solidFill>
                  <a:srgbClr val="0000CC"/>
                </a:solidFill>
              </a:rPr>
              <a:t>Dr Mónica J C de Figueiredo, </a:t>
            </a:r>
            <a:r>
              <a:rPr lang="pt-BR" sz="1400" i="1" dirty="0">
                <a:solidFill>
                  <a:srgbClr val="0000CC"/>
                </a:solidFill>
              </a:rPr>
              <a:t>Politécnico de Leiria, Portugal</a:t>
            </a:r>
          </a:p>
          <a:p>
            <a:r>
              <a:rPr lang="it-IT" sz="1400" dirty="0">
                <a:solidFill>
                  <a:srgbClr val="0000CC"/>
                </a:solidFill>
              </a:rPr>
              <a:t>Dr Anna Maria Vegni, </a:t>
            </a:r>
            <a:r>
              <a:rPr lang="it-IT" sz="1400" i="1" dirty="0">
                <a:solidFill>
                  <a:srgbClr val="0000CC"/>
                </a:solidFill>
              </a:rPr>
              <a:t>Università degli Studi Roma Tre, Italy</a:t>
            </a:r>
          </a:p>
          <a:p>
            <a:r>
              <a:rPr lang="en-GB" sz="1400" dirty="0">
                <a:solidFill>
                  <a:srgbClr val="0000CC"/>
                </a:solidFill>
                <a:effectLst/>
                <a:latin typeface="Aptos" panose="020B0004020202020204" pitchFamily="34" charset="0"/>
                <a:ea typeface="Times New Roman" panose="02020603050405020304" pitchFamily="18" charset="0"/>
                <a:cs typeface="Aptos" panose="020B0004020202020204" pitchFamily="34" charset="0"/>
              </a:rPr>
              <a:t>Dr Joaquin Perez Soler</a:t>
            </a:r>
            <a:r>
              <a:rPr lang="it-IT" sz="1400" dirty="0">
                <a:solidFill>
                  <a:srgbClr val="0000CC"/>
                </a:solidFill>
                <a:effectLst/>
                <a:latin typeface="Aptos" panose="020B0004020202020204" pitchFamily="34" charset="0"/>
                <a:ea typeface="Times New Roman" panose="02020603050405020304" pitchFamily="18" charset="0"/>
                <a:cs typeface="Aptos" panose="020B0004020202020204" pitchFamily="34" charset="0"/>
              </a:rPr>
              <a:t>, </a:t>
            </a:r>
            <a:r>
              <a:rPr lang="en-GB" sz="1400" i="1" dirty="0" err="1">
                <a:solidFill>
                  <a:srgbClr val="0000CC"/>
                </a:solidFill>
                <a:effectLst/>
                <a:latin typeface="Aptos" panose="020B0004020202020204" pitchFamily="34" charset="0"/>
                <a:ea typeface="DengXian" panose="02010600030101010101" pitchFamily="2" charset="-122"/>
                <a:cs typeface="Aptos" panose="020B0004020202020204" pitchFamily="34" charset="0"/>
              </a:rPr>
              <a:t>Universitat</a:t>
            </a:r>
            <a:r>
              <a:rPr lang="en-GB" sz="1400" i="1" dirty="0">
                <a:solidFill>
                  <a:srgbClr val="0000CC"/>
                </a:solidFill>
                <a:effectLst/>
                <a:latin typeface="Aptos" panose="020B0004020202020204" pitchFamily="34" charset="0"/>
                <a:ea typeface="DengXian" panose="02010600030101010101" pitchFamily="2" charset="-122"/>
                <a:cs typeface="Aptos" panose="020B0004020202020204" pitchFamily="34" charset="0"/>
              </a:rPr>
              <a:t> de </a:t>
            </a:r>
            <a:r>
              <a:rPr lang="en-GB" sz="1400" i="1" dirty="0" err="1">
                <a:solidFill>
                  <a:srgbClr val="0000CC"/>
                </a:solidFill>
                <a:effectLst/>
                <a:latin typeface="Aptos" panose="020B0004020202020204" pitchFamily="34" charset="0"/>
                <a:ea typeface="DengXian" panose="02010600030101010101" pitchFamily="2" charset="-122"/>
                <a:cs typeface="Aptos" panose="020B0004020202020204" pitchFamily="34" charset="0"/>
              </a:rPr>
              <a:t>València</a:t>
            </a:r>
            <a:r>
              <a:rPr lang="en-GB" sz="1400" i="1" dirty="0">
                <a:solidFill>
                  <a:srgbClr val="0000CC"/>
                </a:solidFill>
                <a:effectLst/>
                <a:latin typeface="Aptos" panose="020B0004020202020204" pitchFamily="34" charset="0"/>
                <a:ea typeface="DengXian" panose="02010600030101010101" pitchFamily="2" charset="-122"/>
                <a:cs typeface="Aptos" panose="020B0004020202020204" pitchFamily="34" charset="0"/>
              </a:rPr>
              <a:t>, Spain </a:t>
            </a:r>
          </a:p>
          <a:p>
            <a:r>
              <a:rPr lang="en-GB" sz="1400" dirty="0">
                <a:solidFill>
                  <a:srgbClr val="0000CC"/>
                </a:solidFill>
                <a:latin typeface="Aptos" panose="020B0004020202020204" pitchFamily="34" charset="0"/>
                <a:ea typeface="DengXian" panose="02010600030101010101" pitchFamily="2" charset="-122"/>
              </a:rPr>
              <a:t>Dr Xicong Li, </a:t>
            </a:r>
            <a:r>
              <a:rPr lang="en-GB" sz="1400" i="1" dirty="0">
                <a:solidFill>
                  <a:srgbClr val="0000CC"/>
                </a:solidFill>
              </a:rPr>
              <a:t>Northumbria University, UK</a:t>
            </a:r>
          </a:p>
          <a:p>
            <a:r>
              <a:rPr lang="en-GB" sz="1400" dirty="0">
                <a:solidFill>
                  <a:srgbClr val="0000CC"/>
                </a:solidFill>
              </a:rPr>
              <a:t>Prof Hoa Le-Minh, </a:t>
            </a:r>
            <a:r>
              <a:rPr lang="en-GB" sz="1400" i="1" dirty="0">
                <a:solidFill>
                  <a:srgbClr val="0000CC"/>
                </a:solidFill>
              </a:rPr>
              <a:t>Northumbria University, UK</a:t>
            </a:r>
          </a:p>
        </p:txBody>
      </p:sp>
      <p:pic>
        <p:nvPicPr>
          <p:cNvPr id="12" name="Picture 11">
            <a:extLst>
              <a:ext uri="{FF2B5EF4-FFF2-40B4-BE49-F238E27FC236}">
                <a16:creationId xmlns:a16="http://schemas.microsoft.com/office/drawing/2014/main" id="{5E900928-C520-D543-B6CA-9191B8E7FF53}"/>
              </a:ext>
            </a:extLst>
          </p:cNvPr>
          <p:cNvPicPr>
            <a:picLocks noChangeAspect="1"/>
          </p:cNvPicPr>
          <p:nvPr/>
        </p:nvPicPr>
        <p:blipFill>
          <a:blip r:embed="rId10"/>
          <a:stretch>
            <a:fillRect/>
          </a:stretch>
        </p:blipFill>
        <p:spPr>
          <a:xfrm>
            <a:off x="9028224" y="3094334"/>
            <a:ext cx="1118430" cy="543951"/>
          </a:xfrm>
          <a:prstGeom prst="rect">
            <a:avLst/>
          </a:prstGeom>
        </p:spPr>
      </p:pic>
      <p:pic>
        <p:nvPicPr>
          <p:cNvPr id="13" name="Picture 12">
            <a:extLst>
              <a:ext uri="{FF2B5EF4-FFF2-40B4-BE49-F238E27FC236}">
                <a16:creationId xmlns:a16="http://schemas.microsoft.com/office/drawing/2014/main" id="{0A4F79AA-DCC0-8211-C51C-23B4E92BC1DC}"/>
              </a:ext>
            </a:extLst>
          </p:cNvPr>
          <p:cNvPicPr>
            <a:picLocks noChangeAspect="1"/>
          </p:cNvPicPr>
          <p:nvPr/>
        </p:nvPicPr>
        <p:blipFill>
          <a:blip r:embed="rId11"/>
          <a:stretch>
            <a:fillRect/>
          </a:stretch>
        </p:blipFill>
        <p:spPr>
          <a:xfrm>
            <a:off x="10593121" y="3128608"/>
            <a:ext cx="1037866" cy="475401"/>
          </a:xfrm>
          <a:prstGeom prst="rect">
            <a:avLst/>
          </a:prstGeom>
        </p:spPr>
      </p:pic>
      <p:pic>
        <p:nvPicPr>
          <p:cNvPr id="14" name="Picture 13">
            <a:extLst>
              <a:ext uri="{FF2B5EF4-FFF2-40B4-BE49-F238E27FC236}">
                <a16:creationId xmlns:a16="http://schemas.microsoft.com/office/drawing/2014/main" id="{D5F00302-0B5D-7A5F-3F9F-9BBC58EA510F}"/>
              </a:ext>
            </a:extLst>
          </p:cNvPr>
          <p:cNvPicPr>
            <a:picLocks noChangeAspect="1"/>
          </p:cNvPicPr>
          <p:nvPr/>
        </p:nvPicPr>
        <p:blipFill>
          <a:blip r:embed="rId12"/>
          <a:stretch>
            <a:fillRect/>
          </a:stretch>
        </p:blipFill>
        <p:spPr>
          <a:xfrm>
            <a:off x="6877595" y="3853118"/>
            <a:ext cx="1676079" cy="580689"/>
          </a:xfrm>
          <a:prstGeom prst="rect">
            <a:avLst/>
          </a:prstGeom>
        </p:spPr>
      </p:pic>
      <p:pic>
        <p:nvPicPr>
          <p:cNvPr id="1026" name="Picture 2" descr="Polytechnic Institute of Leiria - Wikipedia">
            <a:extLst>
              <a:ext uri="{FF2B5EF4-FFF2-40B4-BE49-F238E27FC236}">
                <a16:creationId xmlns:a16="http://schemas.microsoft.com/office/drawing/2014/main" id="{6251FEAC-CD21-6C24-B98A-65BFD1951C0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71800" y="3861604"/>
            <a:ext cx="1431277" cy="5637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page - Università Roma Tre">
            <a:extLst>
              <a:ext uri="{FF2B5EF4-FFF2-40B4-BE49-F238E27FC236}">
                <a16:creationId xmlns:a16="http://schemas.microsoft.com/office/drawing/2014/main" id="{AE135A89-57FA-E50C-6D2F-202EA9FD01B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08690" y="3861604"/>
            <a:ext cx="1122297" cy="6343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E8669BCD-4C7C-C7A2-7C73-0F3B48365A90}"/>
              </a:ext>
            </a:extLst>
          </p:cNvPr>
          <p:cNvPicPr>
            <a:picLocks noChangeAspect="1"/>
          </p:cNvPicPr>
          <p:nvPr/>
        </p:nvPicPr>
        <p:blipFill>
          <a:blip r:embed="rId15"/>
          <a:stretch>
            <a:fillRect/>
          </a:stretch>
        </p:blipFill>
        <p:spPr>
          <a:xfrm>
            <a:off x="6978625" y="4624323"/>
            <a:ext cx="1225907" cy="420147"/>
          </a:xfrm>
          <a:prstGeom prst="rect">
            <a:avLst/>
          </a:prstGeom>
        </p:spPr>
      </p:pic>
      <p:pic>
        <p:nvPicPr>
          <p:cNvPr id="7" name="Picture 6">
            <a:extLst>
              <a:ext uri="{FF2B5EF4-FFF2-40B4-BE49-F238E27FC236}">
                <a16:creationId xmlns:a16="http://schemas.microsoft.com/office/drawing/2014/main" id="{37740485-2773-1BFC-17B7-0B15D01FA97B}"/>
              </a:ext>
            </a:extLst>
          </p:cNvPr>
          <p:cNvPicPr>
            <a:picLocks noChangeAspect="1"/>
          </p:cNvPicPr>
          <p:nvPr/>
        </p:nvPicPr>
        <p:blipFill>
          <a:blip r:embed="rId16"/>
          <a:stretch>
            <a:fillRect/>
          </a:stretch>
        </p:blipFill>
        <p:spPr>
          <a:xfrm>
            <a:off x="335388" y="914613"/>
            <a:ext cx="11583794" cy="1372035"/>
          </a:xfrm>
          <a:prstGeom prst="rect">
            <a:avLst/>
          </a:prstGeom>
        </p:spPr>
      </p:pic>
      <p:sp>
        <p:nvSpPr>
          <p:cNvPr id="2" name="Title 1">
            <a:extLst>
              <a:ext uri="{FF2B5EF4-FFF2-40B4-BE49-F238E27FC236}">
                <a16:creationId xmlns:a16="http://schemas.microsoft.com/office/drawing/2014/main" id="{BDD1346C-4F1F-27C6-9EE9-D82D6CBDFA07}"/>
              </a:ext>
            </a:extLst>
          </p:cNvPr>
          <p:cNvSpPr>
            <a:spLocks noGrp="1"/>
          </p:cNvSpPr>
          <p:nvPr>
            <p:ph type="title"/>
          </p:nvPr>
        </p:nvSpPr>
        <p:spPr>
          <a:xfrm>
            <a:off x="1290070" y="1078477"/>
            <a:ext cx="10515600" cy="1325563"/>
          </a:xfrm>
        </p:spPr>
        <p:txBody>
          <a:bodyPr>
            <a:normAutofit fontScale="90000"/>
          </a:bodyPr>
          <a:lstStyle/>
          <a:p>
            <a:pPr algn="ctr"/>
            <a:r>
              <a:rPr lang="en-GB" b="1" dirty="0"/>
              <a:t>Optical Wireless Communication – </a:t>
            </a:r>
            <a:br>
              <a:rPr lang="en-GB" b="1" dirty="0"/>
            </a:br>
            <a:r>
              <a:rPr lang="en-GB" b="1" dirty="0">
                <a:solidFill>
                  <a:srgbClr val="FFFF00"/>
                </a:solidFill>
              </a:rPr>
              <a:t>Trade-off between different parameters – Part I</a:t>
            </a:r>
            <a:br>
              <a:rPr lang="en-GB" b="1" dirty="0">
                <a:solidFill>
                  <a:srgbClr val="FFFF00"/>
                </a:solidFill>
              </a:rPr>
            </a:br>
            <a:endParaRPr lang="en-GB" sz="2200" b="1" i="1" dirty="0">
              <a:solidFill>
                <a:srgbClr val="FFFF00"/>
              </a:solidFill>
            </a:endParaRPr>
          </a:p>
        </p:txBody>
      </p:sp>
    </p:spTree>
    <p:extLst>
      <p:ext uri="{BB962C8B-B14F-4D97-AF65-F5344CB8AC3E}">
        <p14:creationId xmlns:p14="http://schemas.microsoft.com/office/powerpoint/2010/main" val="3605820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26654A-29C5-364A-304F-AE11D650D9A7}"/>
              </a:ext>
            </a:extLst>
          </p:cNvPr>
          <p:cNvSpPr txBox="1"/>
          <p:nvPr/>
        </p:nvSpPr>
        <p:spPr>
          <a:xfrm>
            <a:off x="334565" y="773646"/>
            <a:ext cx="5638467" cy="400110"/>
          </a:xfrm>
          <a:prstGeom prst="rect">
            <a:avLst/>
          </a:prstGeom>
          <a:noFill/>
        </p:spPr>
        <p:txBody>
          <a:bodyPr wrap="none" rtlCol="0">
            <a:spAutoFit/>
          </a:bodyPr>
          <a:lstStyle/>
          <a:p>
            <a:r>
              <a:rPr lang="en-GB" sz="2000" b="1" dirty="0"/>
              <a:t>How to achieve the required BER performance  </a:t>
            </a:r>
          </a:p>
        </p:txBody>
      </p:sp>
      <p:sp>
        <p:nvSpPr>
          <p:cNvPr id="5" name="TextBox 4">
            <a:extLst>
              <a:ext uri="{FF2B5EF4-FFF2-40B4-BE49-F238E27FC236}">
                <a16:creationId xmlns:a16="http://schemas.microsoft.com/office/drawing/2014/main" id="{7082A964-3BEC-F541-FB56-FB1BAD295617}"/>
              </a:ext>
            </a:extLst>
          </p:cNvPr>
          <p:cNvSpPr txBox="1"/>
          <p:nvPr/>
        </p:nvSpPr>
        <p:spPr>
          <a:xfrm>
            <a:off x="379378" y="1355066"/>
            <a:ext cx="11096387" cy="369332"/>
          </a:xfrm>
          <a:prstGeom prst="rect">
            <a:avLst/>
          </a:prstGeom>
          <a:solidFill>
            <a:srgbClr val="92D050"/>
          </a:solidFill>
        </p:spPr>
        <p:txBody>
          <a:bodyPr wrap="square" rtlCol="0">
            <a:spAutoFit/>
          </a:bodyPr>
          <a:lstStyle/>
          <a:p>
            <a:r>
              <a:rPr lang="en-GB" dirty="0"/>
              <a:t>E.g., a BER of 10</a:t>
            </a:r>
            <a:r>
              <a:rPr lang="en-GB" baseline="30000" dirty="0"/>
              <a:t>-6</a:t>
            </a:r>
            <a:r>
              <a:rPr lang="en-GB" dirty="0"/>
              <a:t>, for high-quality data communications</a:t>
            </a:r>
          </a:p>
        </p:txBody>
      </p:sp>
      <p:sp>
        <p:nvSpPr>
          <p:cNvPr id="6" name="TextBox 5">
            <a:extLst>
              <a:ext uri="{FF2B5EF4-FFF2-40B4-BE49-F238E27FC236}">
                <a16:creationId xmlns:a16="http://schemas.microsoft.com/office/drawing/2014/main" id="{930272EC-3FCA-5B23-5646-42FF5FD01A3A}"/>
              </a:ext>
            </a:extLst>
          </p:cNvPr>
          <p:cNvSpPr txBox="1"/>
          <p:nvPr/>
        </p:nvSpPr>
        <p:spPr>
          <a:xfrm>
            <a:off x="6498080" y="1885304"/>
            <a:ext cx="1132041" cy="369332"/>
          </a:xfrm>
          <a:prstGeom prst="rect">
            <a:avLst/>
          </a:prstGeom>
          <a:solidFill>
            <a:schemeClr val="bg1">
              <a:lumMod val="75000"/>
            </a:schemeClr>
          </a:solidFill>
        </p:spPr>
        <p:txBody>
          <a:bodyPr wrap="none" rtlCol="0">
            <a:spAutoFit/>
          </a:bodyPr>
          <a:lstStyle/>
          <a:p>
            <a:r>
              <a:rPr lang="en-GB" dirty="0"/>
              <a:t>BER: 10</a:t>
            </a:r>
            <a:r>
              <a:rPr lang="en-GB" baseline="30000" dirty="0"/>
              <a:t>-6</a:t>
            </a:r>
            <a:r>
              <a:rPr lang="en-GB" dirty="0"/>
              <a:t> </a:t>
            </a:r>
          </a:p>
        </p:txBody>
      </p:sp>
      <p:sp>
        <p:nvSpPr>
          <p:cNvPr id="7" name="TextBox 6">
            <a:extLst>
              <a:ext uri="{FF2B5EF4-FFF2-40B4-BE49-F238E27FC236}">
                <a16:creationId xmlns:a16="http://schemas.microsoft.com/office/drawing/2014/main" id="{7AD540B7-319C-97BD-5474-ED80EE5F2011}"/>
              </a:ext>
            </a:extLst>
          </p:cNvPr>
          <p:cNvSpPr txBox="1"/>
          <p:nvPr/>
        </p:nvSpPr>
        <p:spPr>
          <a:xfrm>
            <a:off x="5000421" y="2541840"/>
            <a:ext cx="1345240" cy="369332"/>
          </a:xfrm>
          <a:prstGeom prst="rect">
            <a:avLst/>
          </a:prstGeom>
          <a:solidFill>
            <a:schemeClr val="bg1">
              <a:lumMod val="50000"/>
            </a:schemeClr>
          </a:solidFill>
        </p:spPr>
        <p:txBody>
          <a:bodyPr wrap="none" rtlCol="0">
            <a:spAutoFit/>
          </a:bodyPr>
          <a:lstStyle/>
          <a:p>
            <a:r>
              <a:rPr lang="en-GB" dirty="0"/>
              <a:t>SNR or ENR</a:t>
            </a:r>
          </a:p>
        </p:txBody>
      </p:sp>
      <p:sp>
        <p:nvSpPr>
          <p:cNvPr id="8" name="TextBox 7">
            <a:extLst>
              <a:ext uri="{FF2B5EF4-FFF2-40B4-BE49-F238E27FC236}">
                <a16:creationId xmlns:a16="http://schemas.microsoft.com/office/drawing/2014/main" id="{6700D6C4-9A36-2A4A-B751-C013F6489B92}"/>
              </a:ext>
            </a:extLst>
          </p:cNvPr>
          <p:cNvSpPr txBox="1"/>
          <p:nvPr/>
        </p:nvSpPr>
        <p:spPr>
          <a:xfrm>
            <a:off x="4523765" y="3547935"/>
            <a:ext cx="739305" cy="369332"/>
          </a:xfrm>
          <a:prstGeom prst="rect">
            <a:avLst/>
          </a:prstGeom>
          <a:solidFill>
            <a:schemeClr val="tx2">
              <a:lumMod val="25000"/>
              <a:lumOff val="75000"/>
            </a:schemeClr>
          </a:solidFill>
        </p:spPr>
        <p:txBody>
          <a:bodyPr wrap="none" rtlCol="0">
            <a:spAutoFit/>
          </a:bodyPr>
          <a:lstStyle/>
          <a:p>
            <a:r>
              <a:rPr lang="en-GB" dirty="0"/>
              <a:t>S or E</a:t>
            </a:r>
          </a:p>
        </p:txBody>
      </p:sp>
      <p:sp>
        <p:nvSpPr>
          <p:cNvPr id="9" name="TextBox 8">
            <a:extLst>
              <a:ext uri="{FF2B5EF4-FFF2-40B4-BE49-F238E27FC236}">
                <a16:creationId xmlns:a16="http://schemas.microsoft.com/office/drawing/2014/main" id="{46C89DD2-750D-BB05-96F0-93A6D0FB55EC}"/>
              </a:ext>
            </a:extLst>
          </p:cNvPr>
          <p:cNvSpPr txBox="1"/>
          <p:nvPr/>
        </p:nvSpPr>
        <p:spPr>
          <a:xfrm>
            <a:off x="6532512" y="3538686"/>
            <a:ext cx="348172" cy="369332"/>
          </a:xfrm>
          <a:prstGeom prst="rect">
            <a:avLst/>
          </a:prstGeom>
          <a:solidFill>
            <a:schemeClr val="accent3">
              <a:lumMod val="20000"/>
              <a:lumOff val="80000"/>
            </a:schemeClr>
          </a:solidFill>
        </p:spPr>
        <p:txBody>
          <a:bodyPr wrap="none" rtlCol="0">
            <a:spAutoFit/>
          </a:bodyPr>
          <a:lstStyle/>
          <a:p>
            <a:r>
              <a:rPr lang="en-GB" dirty="0"/>
              <a:t>N</a:t>
            </a:r>
          </a:p>
        </p:txBody>
      </p:sp>
      <p:sp>
        <p:nvSpPr>
          <p:cNvPr id="10" name="Arrow: Down 9">
            <a:extLst>
              <a:ext uri="{FF2B5EF4-FFF2-40B4-BE49-F238E27FC236}">
                <a16:creationId xmlns:a16="http://schemas.microsoft.com/office/drawing/2014/main" id="{F1DE2B55-2226-2210-F19C-163E6941C84A}"/>
              </a:ext>
            </a:extLst>
          </p:cNvPr>
          <p:cNvSpPr/>
          <p:nvPr/>
        </p:nvSpPr>
        <p:spPr>
          <a:xfrm rot="10800000">
            <a:off x="4361511" y="3610927"/>
            <a:ext cx="154297" cy="258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9C3D6012-F6AB-86EA-10FA-2284AB64A5E9}"/>
              </a:ext>
            </a:extLst>
          </p:cNvPr>
          <p:cNvSpPr/>
          <p:nvPr/>
        </p:nvSpPr>
        <p:spPr>
          <a:xfrm>
            <a:off x="6896598" y="3610927"/>
            <a:ext cx="154297" cy="258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Connector: Elbow 12">
            <a:extLst>
              <a:ext uri="{FF2B5EF4-FFF2-40B4-BE49-F238E27FC236}">
                <a16:creationId xmlns:a16="http://schemas.microsoft.com/office/drawing/2014/main" id="{96A3C6BA-75DB-0822-BCE8-5BCC4160FB01}"/>
              </a:ext>
            </a:extLst>
          </p:cNvPr>
          <p:cNvCxnSpPr>
            <a:stCxn id="7" idx="2"/>
            <a:endCxn id="9" idx="0"/>
          </p:cNvCxnSpPr>
          <p:nvPr/>
        </p:nvCxnSpPr>
        <p:spPr>
          <a:xfrm rot="16200000" flipH="1">
            <a:off x="5876062" y="2708150"/>
            <a:ext cx="627514" cy="1033557"/>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5" name="Connector: Elbow 14">
            <a:extLst>
              <a:ext uri="{FF2B5EF4-FFF2-40B4-BE49-F238E27FC236}">
                <a16:creationId xmlns:a16="http://schemas.microsoft.com/office/drawing/2014/main" id="{B8189C96-EF52-B085-4B3F-225C4F0DC83E}"/>
              </a:ext>
            </a:extLst>
          </p:cNvPr>
          <p:cNvCxnSpPr>
            <a:stCxn id="7" idx="2"/>
            <a:endCxn id="8" idx="0"/>
          </p:cNvCxnSpPr>
          <p:nvPr/>
        </p:nvCxnSpPr>
        <p:spPr>
          <a:xfrm rot="5400000">
            <a:off x="4964849" y="2839742"/>
            <a:ext cx="636763" cy="779623"/>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B2E088C3-2BBF-520E-752A-3FD77F7308AB}"/>
              </a:ext>
            </a:extLst>
          </p:cNvPr>
          <p:cNvSpPr txBox="1"/>
          <p:nvPr/>
        </p:nvSpPr>
        <p:spPr>
          <a:xfrm>
            <a:off x="4333090" y="4233972"/>
            <a:ext cx="243978" cy="369332"/>
          </a:xfrm>
          <a:prstGeom prst="rect">
            <a:avLst/>
          </a:prstGeom>
          <a:solidFill>
            <a:schemeClr val="tx2">
              <a:lumMod val="50000"/>
              <a:lumOff val="50000"/>
            </a:schemeClr>
          </a:solidFill>
        </p:spPr>
        <p:txBody>
          <a:bodyPr wrap="none" rtlCol="0">
            <a:spAutoFit/>
          </a:bodyPr>
          <a:lstStyle/>
          <a:p>
            <a:r>
              <a:rPr lang="en-GB" dirty="0"/>
              <a:t>I</a:t>
            </a:r>
          </a:p>
        </p:txBody>
      </p:sp>
      <p:sp>
        <p:nvSpPr>
          <p:cNvPr id="19" name="TextBox 18">
            <a:extLst>
              <a:ext uri="{FF2B5EF4-FFF2-40B4-BE49-F238E27FC236}">
                <a16:creationId xmlns:a16="http://schemas.microsoft.com/office/drawing/2014/main" id="{B074F62A-C0F3-7571-2748-927412112B66}"/>
              </a:ext>
            </a:extLst>
          </p:cNvPr>
          <p:cNvSpPr txBox="1"/>
          <p:nvPr/>
        </p:nvSpPr>
        <p:spPr>
          <a:xfrm>
            <a:off x="6666674" y="4233973"/>
            <a:ext cx="607859" cy="369332"/>
          </a:xfrm>
          <a:prstGeom prst="rect">
            <a:avLst/>
          </a:prstGeom>
          <a:solidFill>
            <a:schemeClr val="accent2">
              <a:lumMod val="40000"/>
              <a:lumOff val="60000"/>
            </a:schemeClr>
          </a:solidFill>
        </p:spPr>
        <p:txBody>
          <a:bodyPr wrap="none" rtlCol="0">
            <a:spAutoFit/>
          </a:bodyPr>
          <a:lstStyle/>
          <a:p>
            <a:r>
              <a:rPr lang="en-GB" dirty="0"/>
              <a:t>B/W</a:t>
            </a:r>
          </a:p>
        </p:txBody>
      </p:sp>
      <p:sp>
        <p:nvSpPr>
          <p:cNvPr id="20" name="TextBox 19">
            <a:extLst>
              <a:ext uri="{FF2B5EF4-FFF2-40B4-BE49-F238E27FC236}">
                <a16:creationId xmlns:a16="http://schemas.microsoft.com/office/drawing/2014/main" id="{9356908F-F8DA-3EDC-50DE-E8F3729B5501}"/>
              </a:ext>
            </a:extLst>
          </p:cNvPr>
          <p:cNvSpPr txBox="1"/>
          <p:nvPr/>
        </p:nvSpPr>
        <p:spPr>
          <a:xfrm>
            <a:off x="7637276" y="4221529"/>
            <a:ext cx="983154" cy="369332"/>
          </a:xfrm>
          <a:prstGeom prst="rect">
            <a:avLst/>
          </a:prstGeom>
          <a:solidFill>
            <a:schemeClr val="accent3">
              <a:lumMod val="60000"/>
              <a:lumOff val="40000"/>
            </a:schemeClr>
          </a:solidFill>
        </p:spPr>
        <p:txBody>
          <a:bodyPr wrap="none" rtlCol="0">
            <a:spAutoFit/>
          </a:bodyPr>
          <a:lstStyle/>
          <a:p>
            <a:r>
              <a:rPr lang="en-GB" dirty="0"/>
              <a:t>Filtering</a:t>
            </a:r>
          </a:p>
        </p:txBody>
      </p:sp>
      <p:cxnSp>
        <p:nvCxnSpPr>
          <p:cNvPr id="22" name="Connector: Elbow 21">
            <a:extLst>
              <a:ext uri="{FF2B5EF4-FFF2-40B4-BE49-F238E27FC236}">
                <a16:creationId xmlns:a16="http://schemas.microsoft.com/office/drawing/2014/main" id="{62309B2F-EF5F-AFA7-9759-D9AECF5CB5F1}"/>
              </a:ext>
            </a:extLst>
          </p:cNvPr>
          <p:cNvCxnSpPr>
            <a:stCxn id="9" idx="2"/>
            <a:endCxn id="19" idx="0"/>
          </p:cNvCxnSpPr>
          <p:nvPr/>
        </p:nvCxnSpPr>
        <p:spPr>
          <a:xfrm rot="16200000" flipH="1">
            <a:off x="6675624" y="3938992"/>
            <a:ext cx="325955" cy="264006"/>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24" name="Connector: Elbow 23">
            <a:extLst>
              <a:ext uri="{FF2B5EF4-FFF2-40B4-BE49-F238E27FC236}">
                <a16:creationId xmlns:a16="http://schemas.microsoft.com/office/drawing/2014/main" id="{05B382E1-4FD1-4A78-7E11-CCBD72C43CF3}"/>
              </a:ext>
            </a:extLst>
          </p:cNvPr>
          <p:cNvCxnSpPr>
            <a:stCxn id="9" idx="2"/>
            <a:endCxn id="20" idx="0"/>
          </p:cNvCxnSpPr>
          <p:nvPr/>
        </p:nvCxnSpPr>
        <p:spPr>
          <a:xfrm rot="16200000" flipH="1">
            <a:off x="7260970" y="3353645"/>
            <a:ext cx="313511" cy="1422255"/>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81C4AB56-BD1B-4CC7-2361-929B3F2CD92C}"/>
              </a:ext>
            </a:extLst>
          </p:cNvPr>
          <p:cNvSpPr txBox="1"/>
          <p:nvPr/>
        </p:nvSpPr>
        <p:spPr>
          <a:xfrm>
            <a:off x="5095276" y="4233972"/>
            <a:ext cx="527709" cy="369332"/>
          </a:xfrm>
          <a:prstGeom prst="rect">
            <a:avLst/>
          </a:prstGeom>
          <a:solidFill>
            <a:schemeClr val="tx2">
              <a:lumMod val="10000"/>
              <a:lumOff val="90000"/>
            </a:schemeClr>
          </a:solidFill>
        </p:spPr>
        <p:txBody>
          <a:bodyPr wrap="none" rtlCol="0">
            <a:spAutoFit/>
          </a:bodyPr>
          <a:lstStyle/>
          <a:p>
            <a:r>
              <a:rPr lang="en-GB" dirty="0">
                <a:sym typeface="Symbol" panose="05050102010706020507" pitchFamily="18" charset="2"/>
              </a:rPr>
              <a:t></a:t>
            </a:r>
            <a:r>
              <a:rPr lang="en-GB" baseline="-25000" dirty="0"/>
              <a:t>Rx</a:t>
            </a:r>
          </a:p>
        </p:txBody>
      </p:sp>
      <p:sp>
        <p:nvSpPr>
          <p:cNvPr id="26" name="Arrow: Down 25">
            <a:extLst>
              <a:ext uri="{FF2B5EF4-FFF2-40B4-BE49-F238E27FC236}">
                <a16:creationId xmlns:a16="http://schemas.microsoft.com/office/drawing/2014/main" id="{264DC2EF-2444-F3AA-9456-52E05417FD5C}"/>
              </a:ext>
            </a:extLst>
          </p:cNvPr>
          <p:cNvSpPr/>
          <p:nvPr/>
        </p:nvSpPr>
        <p:spPr>
          <a:xfrm rot="10800000">
            <a:off x="4151423" y="4296508"/>
            <a:ext cx="154297" cy="258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Down 26">
            <a:extLst>
              <a:ext uri="{FF2B5EF4-FFF2-40B4-BE49-F238E27FC236}">
                <a16:creationId xmlns:a16="http://schemas.microsoft.com/office/drawing/2014/main" id="{006F9494-ACEB-5327-F5F6-3F90C4B98943}"/>
              </a:ext>
            </a:extLst>
          </p:cNvPr>
          <p:cNvSpPr/>
          <p:nvPr/>
        </p:nvSpPr>
        <p:spPr>
          <a:xfrm rot="10800000">
            <a:off x="4937837" y="4298745"/>
            <a:ext cx="154297" cy="258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Down 27">
            <a:extLst>
              <a:ext uri="{FF2B5EF4-FFF2-40B4-BE49-F238E27FC236}">
                <a16:creationId xmlns:a16="http://schemas.microsoft.com/office/drawing/2014/main" id="{48FCA693-033A-B083-FCCF-257F368DAD4F}"/>
              </a:ext>
            </a:extLst>
          </p:cNvPr>
          <p:cNvSpPr/>
          <p:nvPr/>
        </p:nvSpPr>
        <p:spPr>
          <a:xfrm>
            <a:off x="7291207" y="4293664"/>
            <a:ext cx="154297" cy="258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26869C70-F748-44B4-39FA-D0C0994B900A}"/>
              </a:ext>
            </a:extLst>
          </p:cNvPr>
          <p:cNvSpPr/>
          <p:nvPr/>
        </p:nvSpPr>
        <p:spPr>
          <a:xfrm>
            <a:off x="8654672" y="4296508"/>
            <a:ext cx="154297" cy="258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Connector: Elbow 30">
            <a:extLst>
              <a:ext uri="{FF2B5EF4-FFF2-40B4-BE49-F238E27FC236}">
                <a16:creationId xmlns:a16="http://schemas.microsoft.com/office/drawing/2014/main" id="{610EE1BE-F886-69CB-B814-7B3DDD465279}"/>
              </a:ext>
            </a:extLst>
          </p:cNvPr>
          <p:cNvCxnSpPr>
            <a:stCxn id="8" idx="2"/>
            <a:endCxn id="25" idx="0"/>
          </p:cNvCxnSpPr>
          <p:nvPr/>
        </p:nvCxnSpPr>
        <p:spPr>
          <a:xfrm rot="16200000" flipH="1">
            <a:off x="4967922" y="3842762"/>
            <a:ext cx="316705" cy="465713"/>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33" name="Connector: Elbow 32">
            <a:extLst>
              <a:ext uri="{FF2B5EF4-FFF2-40B4-BE49-F238E27FC236}">
                <a16:creationId xmlns:a16="http://schemas.microsoft.com/office/drawing/2014/main" id="{C290C4C3-D097-7296-D7EE-0204FF65C18B}"/>
              </a:ext>
            </a:extLst>
          </p:cNvPr>
          <p:cNvCxnSpPr>
            <a:stCxn id="8" idx="2"/>
            <a:endCxn id="18" idx="0"/>
          </p:cNvCxnSpPr>
          <p:nvPr/>
        </p:nvCxnSpPr>
        <p:spPr>
          <a:xfrm rot="5400000">
            <a:off x="4515897" y="3856450"/>
            <a:ext cx="316705" cy="438339"/>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34" name="TextBox 33">
            <a:extLst>
              <a:ext uri="{FF2B5EF4-FFF2-40B4-BE49-F238E27FC236}">
                <a16:creationId xmlns:a16="http://schemas.microsoft.com/office/drawing/2014/main" id="{A97CA030-13FD-1206-C1AB-DF3913631956}"/>
              </a:ext>
            </a:extLst>
          </p:cNvPr>
          <p:cNvSpPr txBox="1"/>
          <p:nvPr/>
        </p:nvSpPr>
        <p:spPr>
          <a:xfrm>
            <a:off x="3989351" y="5201156"/>
            <a:ext cx="569387" cy="369332"/>
          </a:xfrm>
          <a:prstGeom prst="rect">
            <a:avLst/>
          </a:prstGeom>
          <a:solidFill>
            <a:schemeClr val="tx2">
              <a:lumMod val="25000"/>
              <a:lumOff val="75000"/>
            </a:schemeClr>
          </a:solidFill>
        </p:spPr>
        <p:txBody>
          <a:bodyPr wrap="none" rtlCol="0">
            <a:spAutoFit/>
          </a:bodyPr>
          <a:lstStyle/>
          <a:p>
            <a:r>
              <a:rPr lang="en-GB" dirty="0">
                <a:sym typeface="Symbol" panose="05050102010706020507" pitchFamily="18" charset="2"/>
              </a:rPr>
              <a:t></a:t>
            </a:r>
            <a:r>
              <a:rPr lang="en-GB" baseline="-25000" dirty="0">
                <a:sym typeface="Symbol" panose="05050102010706020507" pitchFamily="18" charset="2"/>
              </a:rPr>
              <a:t>Eng</a:t>
            </a:r>
            <a:endParaRPr lang="en-GB" baseline="-25000" dirty="0"/>
          </a:p>
        </p:txBody>
      </p:sp>
      <p:sp>
        <p:nvSpPr>
          <p:cNvPr id="35" name="TextBox 34">
            <a:extLst>
              <a:ext uri="{FF2B5EF4-FFF2-40B4-BE49-F238E27FC236}">
                <a16:creationId xmlns:a16="http://schemas.microsoft.com/office/drawing/2014/main" id="{2726D5E8-E00E-714C-F340-8AB9601EF9D8}"/>
              </a:ext>
            </a:extLst>
          </p:cNvPr>
          <p:cNvSpPr txBox="1"/>
          <p:nvPr/>
        </p:nvSpPr>
        <p:spPr>
          <a:xfrm>
            <a:off x="2401541" y="5201156"/>
            <a:ext cx="986167" cy="369332"/>
          </a:xfrm>
          <a:prstGeom prst="rect">
            <a:avLst/>
          </a:prstGeom>
          <a:solidFill>
            <a:schemeClr val="accent2">
              <a:lumMod val="40000"/>
              <a:lumOff val="60000"/>
            </a:schemeClr>
          </a:solidFill>
        </p:spPr>
        <p:txBody>
          <a:bodyPr wrap="none" rtlCol="0">
            <a:spAutoFit/>
          </a:bodyPr>
          <a:lstStyle/>
          <a:p>
            <a:r>
              <a:rPr lang="en-GB" dirty="0"/>
              <a:t>Non-lin.</a:t>
            </a:r>
          </a:p>
        </p:txBody>
      </p:sp>
      <p:cxnSp>
        <p:nvCxnSpPr>
          <p:cNvPr id="37" name="Connector: Elbow 36">
            <a:extLst>
              <a:ext uri="{FF2B5EF4-FFF2-40B4-BE49-F238E27FC236}">
                <a16:creationId xmlns:a16="http://schemas.microsoft.com/office/drawing/2014/main" id="{A5AE5C5F-5046-AAFC-11BC-86EE24016504}"/>
              </a:ext>
            </a:extLst>
          </p:cNvPr>
          <p:cNvCxnSpPr>
            <a:cxnSpLocks/>
            <a:stCxn id="18" idx="2"/>
            <a:endCxn id="34" idx="0"/>
          </p:cNvCxnSpPr>
          <p:nvPr/>
        </p:nvCxnSpPr>
        <p:spPr>
          <a:xfrm rot="5400000">
            <a:off x="4065636" y="4811713"/>
            <a:ext cx="597852" cy="18103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Connector: Elbow 38">
            <a:extLst>
              <a:ext uri="{FF2B5EF4-FFF2-40B4-BE49-F238E27FC236}">
                <a16:creationId xmlns:a16="http://schemas.microsoft.com/office/drawing/2014/main" id="{0992FAED-A6C5-9393-B424-B4985A95169C}"/>
              </a:ext>
            </a:extLst>
          </p:cNvPr>
          <p:cNvCxnSpPr>
            <a:cxnSpLocks/>
            <a:stCxn id="18" idx="2"/>
            <a:endCxn id="35" idx="0"/>
          </p:cNvCxnSpPr>
          <p:nvPr/>
        </p:nvCxnSpPr>
        <p:spPr>
          <a:xfrm rot="5400000">
            <a:off x="3375926" y="4122003"/>
            <a:ext cx="597852" cy="156045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Arrow: Down 40">
            <a:extLst>
              <a:ext uri="{FF2B5EF4-FFF2-40B4-BE49-F238E27FC236}">
                <a16:creationId xmlns:a16="http://schemas.microsoft.com/office/drawing/2014/main" id="{7A2A286D-5AD7-CAD7-2AFB-9433C12E556B}"/>
              </a:ext>
            </a:extLst>
          </p:cNvPr>
          <p:cNvSpPr/>
          <p:nvPr/>
        </p:nvSpPr>
        <p:spPr>
          <a:xfrm>
            <a:off x="4588924" y="5259522"/>
            <a:ext cx="154297" cy="25828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Down 41">
            <a:extLst>
              <a:ext uri="{FF2B5EF4-FFF2-40B4-BE49-F238E27FC236}">
                <a16:creationId xmlns:a16="http://schemas.microsoft.com/office/drawing/2014/main" id="{1882E871-141A-29F4-A551-474A6DFC7543}"/>
              </a:ext>
            </a:extLst>
          </p:cNvPr>
          <p:cNvSpPr/>
          <p:nvPr/>
        </p:nvSpPr>
        <p:spPr>
          <a:xfrm rot="10800000">
            <a:off x="2221860" y="5259522"/>
            <a:ext cx="154297" cy="258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6FA3FD74-EA62-8C86-09BA-AE084DFB8756}"/>
              </a:ext>
            </a:extLst>
          </p:cNvPr>
          <p:cNvSpPr txBox="1"/>
          <p:nvPr/>
        </p:nvSpPr>
        <p:spPr>
          <a:xfrm>
            <a:off x="2401540" y="5762118"/>
            <a:ext cx="1030282" cy="369332"/>
          </a:xfrm>
          <a:prstGeom prst="rect">
            <a:avLst/>
          </a:prstGeom>
          <a:solidFill>
            <a:schemeClr val="accent2">
              <a:lumMod val="40000"/>
              <a:lumOff val="60000"/>
            </a:schemeClr>
          </a:solidFill>
        </p:spPr>
        <p:txBody>
          <a:bodyPr wrap="none" rtlCol="0">
            <a:spAutoFit/>
          </a:bodyPr>
          <a:lstStyle/>
          <a:p>
            <a:r>
              <a:rPr lang="en-GB" dirty="0"/>
              <a:t>Har. Dis.</a:t>
            </a:r>
          </a:p>
        </p:txBody>
      </p:sp>
      <p:sp>
        <p:nvSpPr>
          <p:cNvPr id="44" name="Arrow: Down 43">
            <a:extLst>
              <a:ext uri="{FF2B5EF4-FFF2-40B4-BE49-F238E27FC236}">
                <a16:creationId xmlns:a16="http://schemas.microsoft.com/office/drawing/2014/main" id="{3BE0DDCA-22C5-4840-EEFE-BA58F5FAAE8B}"/>
              </a:ext>
            </a:extLst>
          </p:cNvPr>
          <p:cNvSpPr/>
          <p:nvPr/>
        </p:nvSpPr>
        <p:spPr>
          <a:xfrm rot="10800000">
            <a:off x="2231587" y="5803470"/>
            <a:ext cx="154297" cy="258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Arrow Connector 45">
            <a:extLst>
              <a:ext uri="{FF2B5EF4-FFF2-40B4-BE49-F238E27FC236}">
                <a16:creationId xmlns:a16="http://schemas.microsoft.com/office/drawing/2014/main" id="{C7A872AB-5054-8F73-AF06-9E71878BCBC3}"/>
              </a:ext>
            </a:extLst>
          </p:cNvPr>
          <p:cNvCxnSpPr>
            <a:stCxn id="35" idx="2"/>
            <a:endCxn id="43" idx="0"/>
          </p:cNvCxnSpPr>
          <p:nvPr/>
        </p:nvCxnSpPr>
        <p:spPr>
          <a:xfrm>
            <a:off x="2894625" y="5570488"/>
            <a:ext cx="22056" cy="1916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7" name="TextBox 46">
            <a:extLst>
              <a:ext uri="{FF2B5EF4-FFF2-40B4-BE49-F238E27FC236}">
                <a16:creationId xmlns:a16="http://schemas.microsoft.com/office/drawing/2014/main" id="{7C1F2BD5-23FE-3FC2-D819-387A934608E4}"/>
              </a:ext>
            </a:extLst>
          </p:cNvPr>
          <p:cNvSpPr txBox="1"/>
          <p:nvPr/>
        </p:nvSpPr>
        <p:spPr>
          <a:xfrm>
            <a:off x="2620766" y="6400902"/>
            <a:ext cx="591829" cy="369332"/>
          </a:xfrm>
          <a:prstGeom prst="rect">
            <a:avLst/>
          </a:prstGeom>
          <a:solidFill>
            <a:schemeClr val="accent2">
              <a:lumMod val="40000"/>
              <a:lumOff val="60000"/>
            </a:schemeClr>
          </a:solidFill>
        </p:spPr>
        <p:txBody>
          <a:bodyPr wrap="none" rtlCol="0">
            <a:spAutoFit/>
          </a:bodyPr>
          <a:lstStyle/>
          <a:p>
            <a:r>
              <a:rPr lang="en-GB" dirty="0"/>
              <a:t>BER</a:t>
            </a:r>
          </a:p>
        </p:txBody>
      </p:sp>
      <p:sp>
        <p:nvSpPr>
          <p:cNvPr id="48" name="Arrow: Down 47">
            <a:extLst>
              <a:ext uri="{FF2B5EF4-FFF2-40B4-BE49-F238E27FC236}">
                <a16:creationId xmlns:a16="http://schemas.microsoft.com/office/drawing/2014/main" id="{A08CE953-E7F0-0818-9216-EC57C15E22FF}"/>
              </a:ext>
            </a:extLst>
          </p:cNvPr>
          <p:cNvSpPr/>
          <p:nvPr/>
        </p:nvSpPr>
        <p:spPr>
          <a:xfrm>
            <a:off x="3232081" y="6456425"/>
            <a:ext cx="154297" cy="25828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Arrow Connector 49">
            <a:extLst>
              <a:ext uri="{FF2B5EF4-FFF2-40B4-BE49-F238E27FC236}">
                <a16:creationId xmlns:a16="http://schemas.microsoft.com/office/drawing/2014/main" id="{4D6B0C83-7D57-7BB0-FEC1-46ADE611B742}"/>
              </a:ext>
            </a:extLst>
          </p:cNvPr>
          <p:cNvCxnSpPr>
            <a:stCxn id="43" idx="2"/>
            <a:endCxn id="47" idx="0"/>
          </p:cNvCxnSpPr>
          <p:nvPr/>
        </p:nvCxnSpPr>
        <p:spPr>
          <a:xfrm>
            <a:off x="2916681" y="6131450"/>
            <a:ext cx="0" cy="2694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1" name="TextBox 50">
            <a:extLst>
              <a:ext uri="{FF2B5EF4-FFF2-40B4-BE49-F238E27FC236}">
                <a16:creationId xmlns:a16="http://schemas.microsoft.com/office/drawing/2014/main" id="{473E36C8-A102-689E-7FD3-C7768B25C13C}"/>
              </a:ext>
            </a:extLst>
          </p:cNvPr>
          <p:cNvSpPr txBox="1"/>
          <p:nvPr/>
        </p:nvSpPr>
        <p:spPr>
          <a:xfrm>
            <a:off x="4883883" y="5189668"/>
            <a:ext cx="950645" cy="646331"/>
          </a:xfrm>
          <a:prstGeom prst="rect">
            <a:avLst/>
          </a:prstGeom>
          <a:solidFill>
            <a:schemeClr val="accent2">
              <a:lumMod val="40000"/>
              <a:lumOff val="60000"/>
            </a:schemeClr>
          </a:solidFill>
        </p:spPr>
        <p:txBody>
          <a:bodyPr wrap="none" rtlCol="0">
            <a:spAutoFit/>
          </a:bodyPr>
          <a:lstStyle/>
          <a:p>
            <a:pPr algn="ctr"/>
            <a:r>
              <a:rPr lang="en-GB" dirty="0"/>
              <a:t>Costly</a:t>
            </a:r>
          </a:p>
          <a:p>
            <a:pPr algn="ctr"/>
            <a:r>
              <a:rPr lang="en-GB" dirty="0"/>
              <a:t>devices</a:t>
            </a:r>
          </a:p>
        </p:txBody>
      </p:sp>
      <p:cxnSp>
        <p:nvCxnSpPr>
          <p:cNvPr id="53" name="Straight Arrow Connector 52">
            <a:extLst>
              <a:ext uri="{FF2B5EF4-FFF2-40B4-BE49-F238E27FC236}">
                <a16:creationId xmlns:a16="http://schemas.microsoft.com/office/drawing/2014/main" id="{1A168B82-03D1-C387-317F-FF118E4762FF}"/>
              </a:ext>
            </a:extLst>
          </p:cNvPr>
          <p:cNvCxnSpPr>
            <a:cxnSpLocks/>
            <a:stCxn id="25" idx="2"/>
            <a:endCxn id="51" idx="0"/>
          </p:cNvCxnSpPr>
          <p:nvPr/>
        </p:nvCxnSpPr>
        <p:spPr>
          <a:xfrm>
            <a:off x="5359131" y="4603304"/>
            <a:ext cx="75" cy="5863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4" name="Arrow: Down 53">
            <a:extLst>
              <a:ext uri="{FF2B5EF4-FFF2-40B4-BE49-F238E27FC236}">
                <a16:creationId xmlns:a16="http://schemas.microsoft.com/office/drawing/2014/main" id="{77CA080E-5925-CB7F-32FE-5AE390E5FA6D}"/>
              </a:ext>
            </a:extLst>
          </p:cNvPr>
          <p:cNvSpPr/>
          <p:nvPr/>
        </p:nvSpPr>
        <p:spPr>
          <a:xfrm rot="10800000">
            <a:off x="5880136" y="5383690"/>
            <a:ext cx="154297" cy="258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7CF51E1B-5A20-C5F5-7947-2880526F266E}"/>
              </a:ext>
            </a:extLst>
          </p:cNvPr>
          <p:cNvSpPr txBox="1"/>
          <p:nvPr/>
        </p:nvSpPr>
        <p:spPr>
          <a:xfrm>
            <a:off x="6436230" y="4938508"/>
            <a:ext cx="1083758" cy="646331"/>
          </a:xfrm>
          <a:prstGeom prst="rect">
            <a:avLst/>
          </a:prstGeom>
          <a:solidFill>
            <a:schemeClr val="accent2">
              <a:lumMod val="40000"/>
              <a:lumOff val="60000"/>
            </a:schemeClr>
          </a:solidFill>
        </p:spPr>
        <p:txBody>
          <a:bodyPr wrap="none" rtlCol="0">
            <a:spAutoFit/>
          </a:bodyPr>
          <a:lstStyle/>
          <a:p>
            <a:r>
              <a:rPr lang="en-GB" dirty="0"/>
              <a:t>If too low</a:t>
            </a:r>
          </a:p>
          <a:p>
            <a:r>
              <a:rPr lang="en-GB" dirty="0">
                <a:sym typeface="Wingdings" panose="05000000000000000000" pitchFamily="2" charset="2"/>
              </a:rPr>
              <a:t> </a:t>
            </a:r>
            <a:r>
              <a:rPr lang="en-GB" dirty="0"/>
              <a:t>S or E</a:t>
            </a:r>
          </a:p>
        </p:txBody>
      </p:sp>
      <p:cxnSp>
        <p:nvCxnSpPr>
          <p:cNvPr id="57" name="Straight Arrow Connector 56">
            <a:extLst>
              <a:ext uri="{FF2B5EF4-FFF2-40B4-BE49-F238E27FC236}">
                <a16:creationId xmlns:a16="http://schemas.microsoft.com/office/drawing/2014/main" id="{F58CD82D-F10C-67AB-342C-C4B92B4B2FDB}"/>
              </a:ext>
            </a:extLst>
          </p:cNvPr>
          <p:cNvCxnSpPr>
            <a:stCxn id="19" idx="2"/>
            <a:endCxn id="55" idx="0"/>
          </p:cNvCxnSpPr>
          <p:nvPr/>
        </p:nvCxnSpPr>
        <p:spPr>
          <a:xfrm>
            <a:off x="6970604" y="4603305"/>
            <a:ext cx="7505" cy="3352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8" name="Arrow: Down 57">
            <a:extLst>
              <a:ext uri="{FF2B5EF4-FFF2-40B4-BE49-F238E27FC236}">
                <a16:creationId xmlns:a16="http://schemas.microsoft.com/office/drawing/2014/main" id="{AB8C571C-782A-F40D-7DB0-FA6F5144F6BC}"/>
              </a:ext>
            </a:extLst>
          </p:cNvPr>
          <p:cNvSpPr/>
          <p:nvPr/>
        </p:nvSpPr>
        <p:spPr>
          <a:xfrm>
            <a:off x="7560127" y="5145370"/>
            <a:ext cx="154297" cy="25828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B1C1851D-AD45-6C84-CDD1-1D760A7D00F6}"/>
              </a:ext>
            </a:extLst>
          </p:cNvPr>
          <p:cNvSpPr txBox="1"/>
          <p:nvPr/>
        </p:nvSpPr>
        <p:spPr>
          <a:xfrm>
            <a:off x="6683348" y="5912177"/>
            <a:ext cx="591829" cy="369332"/>
          </a:xfrm>
          <a:prstGeom prst="rect">
            <a:avLst/>
          </a:prstGeom>
          <a:solidFill>
            <a:schemeClr val="accent2">
              <a:lumMod val="40000"/>
              <a:lumOff val="60000"/>
            </a:schemeClr>
          </a:solidFill>
        </p:spPr>
        <p:txBody>
          <a:bodyPr wrap="none" rtlCol="0">
            <a:spAutoFit/>
          </a:bodyPr>
          <a:lstStyle/>
          <a:p>
            <a:r>
              <a:rPr lang="en-GB" dirty="0"/>
              <a:t>BER</a:t>
            </a:r>
          </a:p>
        </p:txBody>
      </p:sp>
      <p:sp>
        <p:nvSpPr>
          <p:cNvPr id="60" name="Arrow: Down 59">
            <a:extLst>
              <a:ext uri="{FF2B5EF4-FFF2-40B4-BE49-F238E27FC236}">
                <a16:creationId xmlns:a16="http://schemas.microsoft.com/office/drawing/2014/main" id="{84ABD1B0-3C4C-D1AE-499B-A5A9675B1775}"/>
              </a:ext>
            </a:extLst>
          </p:cNvPr>
          <p:cNvSpPr/>
          <p:nvPr/>
        </p:nvSpPr>
        <p:spPr>
          <a:xfrm rot="10800000">
            <a:off x="6512990" y="5967700"/>
            <a:ext cx="154297" cy="25828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Arrow Connector 61">
            <a:extLst>
              <a:ext uri="{FF2B5EF4-FFF2-40B4-BE49-F238E27FC236}">
                <a16:creationId xmlns:a16="http://schemas.microsoft.com/office/drawing/2014/main" id="{FBCA5E2C-AC23-997F-B4AC-3AC891290D5A}"/>
              </a:ext>
            </a:extLst>
          </p:cNvPr>
          <p:cNvCxnSpPr>
            <a:stCxn id="55" idx="2"/>
            <a:endCxn id="59" idx="0"/>
          </p:cNvCxnSpPr>
          <p:nvPr/>
        </p:nvCxnSpPr>
        <p:spPr>
          <a:xfrm>
            <a:off x="6978109" y="5584839"/>
            <a:ext cx="1154" cy="3273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3" name="Arrow: Down 62">
            <a:extLst>
              <a:ext uri="{FF2B5EF4-FFF2-40B4-BE49-F238E27FC236}">
                <a16:creationId xmlns:a16="http://schemas.microsoft.com/office/drawing/2014/main" id="{23E1DF20-76EF-A042-6FC4-3A15CC360F05}"/>
              </a:ext>
            </a:extLst>
          </p:cNvPr>
          <p:cNvSpPr/>
          <p:nvPr/>
        </p:nvSpPr>
        <p:spPr>
          <a:xfrm>
            <a:off x="4774504" y="2605008"/>
            <a:ext cx="154297" cy="258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0DD5E9AE-7BA0-220E-89D8-EB5AF557B952}"/>
              </a:ext>
            </a:extLst>
          </p:cNvPr>
          <p:cNvSpPr txBox="1"/>
          <p:nvPr/>
        </p:nvSpPr>
        <p:spPr>
          <a:xfrm>
            <a:off x="7818200" y="2549484"/>
            <a:ext cx="1345240" cy="369332"/>
          </a:xfrm>
          <a:prstGeom prst="rect">
            <a:avLst/>
          </a:prstGeom>
          <a:solidFill>
            <a:schemeClr val="bg1">
              <a:lumMod val="50000"/>
            </a:schemeClr>
          </a:solidFill>
        </p:spPr>
        <p:txBody>
          <a:bodyPr wrap="none" rtlCol="0">
            <a:spAutoFit/>
          </a:bodyPr>
          <a:lstStyle/>
          <a:p>
            <a:r>
              <a:rPr lang="en-GB" dirty="0"/>
              <a:t>SNR or ENR</a:t>
            </a:r>
          </a:p>
        </p:txBody>
      </p:sp>
      <p:sp>
        <p:nvSpPr>
          <p:cNvPr id="65" name="Arrow: Down 64">
            <a:extLst>
              <a:ext uri="{FF2B5EF4-FFF2-40B4-BE49-F238E27FC236}">
                <a16:creationId xmlns:a16="http://schemas.microsoft.com/office/drawing/2014/main" id="{A24DFB87-B63F-7F34-F0D2-65264A3F9D44}"/>
              </a:ext>
            </a:extLst>
          </p:cNvPr>
          <p:cNvSpPr/>
          <p:nvPr/>
        </p:nvSpPr>
        <p:spPr>
          <a:xfrm rot="10800000">
            <a:off x="7635258" y="2605008"/>
            <a:ext cx="154297" cy="258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053A580A-7766-C9C4-DF96-6FADDDB2A179}"/>
              </a:ext>
            </a:extLst>
          </p:cNvPr>
          <p:cNvSpPr txBox="1"/>
          <p:nvPr/>
        </p:nvSpPr>
        <p:spPr>
          <a:xfrm>
            <a:off x="7474688" y="2851783"/>
            <a:ext cx="2090893" cy="369332"/>
          </a:xfrm>
          <a:prstGeom prst="rect">
            <a:avLst/>
          </a:prstGeom>
          <a:noFill/>
        </p:spPr>
        <p:txBody>
          <a:bodyPr wrap="none" rtlCol="0">
            <a:spAutoFit/>
          </a:bodyPr>
          <a:lstStyle/>
          <a:p>
            <a:r>
              <a:rPr lang="en-GB" dirty="0"/>
              <a:t>Not the best option</a:t>
            </a:r>
          </a:p>
        </p:txBody>
      </p:sp>
      <p:cxnSp>
        <p:nvCxnSpPr>
          <p:cNvPr id="68" name="Connector: Elbow 67">
            <a:extLst>
              <a:ext uri="{FF2B5EF4-FFF2-40B4-BE49-F238E27FC236}">
                <a16:creationId xmlns:a16="http://schemas.microsoft.com/office/drawing/2014/main" id="{2D385595-A058-8926-961E-5B1E033451A9}"/>
              </a:ext>
            </a:extLst>
          </p:cNvPr>
          <p:cNvCxnSpPr>
            <a:stCxn id="6" idx="2"/>
            <a:endCxn id="64" idx="0"/>
          </p:cNvCxnSpPr>
          <p:nvPr/>
        </p:nvCxnSpPr>
        <p:spPr>
          <a:xfrm rot="16200000" flipH="1">
            <a:off x="7630036" y="1688700"/>
            <a:ext cx="294848" cy="1426719"/>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Connector: Elbow 69">
            <a:extLst>
              <a:ext uri="{FF2B5EF4-FFF2-40B4-BE49-F238E27FC236}">
                <a16:creationId xmlns:a16="http://schemas.microsoft.com/office/drawing/2014/main" id="{2C638CA2-1815-F949-938A-C8BE52072962}"/>
              </a:ext>
            </a:extLst>
          </p:cNvPr>
          <p:cNvCxnSpPr>
            <a:stCxn id="6" idx="2"/>
            <a:endCxn id="7" idx="0"/>
          </p:cNvCxnSpPr>
          <p:nvPr/>
        </p:nvCxnSpPr>
        <p:spPr>
          <a:xfrm rot="5400000">
            <a:off x="6224969" y="1702708"/>
            <a:ext cx="287204" cy="1391060"/>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71" name="TextBox 70">
            <a:extLst>
              <a:ext uri="{FF2B5EF4-FFF2-40B4-BE49-F238E27FC236}">
                <a16:creationId xmlns:a16="http://schemas.microsoft.com/office/drawing/2014/main" id="{C89AAC3B-44B8-429F-8F35-011458D71F7A}"/>
              </a:ext>
            </a:extLst>
          </p:cNvPr>
          <p:cNvSpPr txBox="1"/>
          <p:nvPr/>
        </p:nvSpPr>
        <p:spPr>
          <a:xfrm>
            <a:off x="2593004" y="4233971"/>
            <a:ext cx="1194430" cy="369332"/>
          </a:xfrm>
          <a:prstGeom prst="rect">
            <a:avLst/>
          </a:prstGeom>
          <a:solidFill>
            <a:schemeClr val="accent2">
              <a:lumMod val="20000"/>
              <a:lumOff val="80000"/>
            </a:schemeClr>
          </a:solidFill>
        </p:spPr>
        <p:txBody>
          <a:bodyPr wrap="none" rtlCol="0">
            <a:spAutoFit/>
          </a:bodyPr>
          <a:lstStyle/>
          <a:p>
            <a:r>
              <a:rPr lang="en-GB" dirty="0"/>
              <a:t>Mod. Type</a:t>
            </a:r>
          </a:p>
        </p:txBody>
      </p:sp>
      <p:cxnSp>
        <p:nvCxnSpPr>
          <p:cNvPr id="74" name="Connector: Elbow 73">
            <a:extLst>
              <a:ext uri="{FF2B5EF4-FFF2-40B4-BE49-F238E27FC236}">
                <a16:creationId xmlns:a16="http://schemas.microsoft.com/office/drawing/2014/main" id="{B916E9F2-AEEE-4085-4438-7DEB49D8D844}"/>
              </a:ext>
            </a:extLst>
          </p:cNvPr>
          <p:cNvCxnSpPr>
            <a:stCxn id="8" idx="2"/>
            <a:endCxn id="71" idx="0"/>
          </p:cNvCxnSpPr>
          <p:nvPr/>
        </p:nvCxnSpPr>
        <p:spPr>
          <a:xfrm rot="5400000">
            <a:off x="3883467" y="3224020"/>
            <a:ext cx="316704" cy="1703199"/>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76" name="TextBox 75">
            <a:extLst>
              <a:ext uri="{FF2B5EF4-FFF2-40B4-BE49-F238E27FC236}">
                <a16:creationId xmlns:a16="http://schemas.microsoft.com/office/drawing/2014/main" id="{3CE4BF7E-C09F-15DF-2F9A-4D70CE30AA93}"/>
              </a:ext>
            </a:extLst>
          </p:cNvPr>
          <p:cNvSpPr txBox="1"/>
          <p:nvPr/>
        </p:nvSpPr>
        <p:spPr>
          <a:xfrm>
            <a:off x="1114305" y="4240984"/>
            <a:ext cx="1312924" cy="369332"/>
          </a:xfrm>
          <a:prstGeom prst="rect">
            <a:avLst/>
          </a:prstGeom>
          <a:solidFill>
            <a:schemeClr val="accent2">
              <a:lumMod val="20000"/>
              <a:lumOff val="80000"/>
            </a:schemeClr>
          </a:solidFill>
        </p:spPr>
        <p:txBody>
          <a:bodyPr wrap="none" rtlCol="0">
            <a:spAutoFit/>
          </a:bodyPr>
          <a:lstStyle/>
          <a:p>
            <a:r>
              <a:rPr lang="en-GB" dirty="0"/>
              <a:t>Complexity</a:t>
            </a:r>
          </a:p>
        </p:txBody>
      </p:sp>
      <p:cxnSp>
        <p:nvCxnSpPr>
          <p:cNvPr id="78" name="Straight Arrow Connector 77">
            <a:extLst>
              <a:ext uri="{FF2B5EF4-FFF2-40B4-BE49-F238E27FC236}">
                <a16:creationId xmlns:a16="http://schemas.microsoft.com/office/drawing/2014/main" id="{8DAA71D2-840B-43E8-9137-32E0E0704244}"/>
              </a:ext>
            </a:extLst>
          </p:cNvPr>
          <p:cNvCxnSpPr>
            <a:stCxn id="71" idx="1"/>
            <a:endCxn id="76" idx="3"/>
          </p:cNvCxnSpPr>
          <p:nvPr/>
        </p:nvCxnSpPr>
        <p:spPr>
          <a:xfrm flipH="1">
            <a:off x="2427229" y="4418637"/>
            <a:ext cx="165775" cy="70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9" name="Arrow: Down 78">
            <a:extLst>
              <a:ext uri="{FF2B5EF4-FFF2-40B4-BE49-F238E27FC236}">
                <a16:creationId xmlns:a16="http://schemas.microsoft.com/office/drawing/2014/main" id="{34BF2EFE-A1DE-BF1C-EA62-85D9B66448D4}"/>
              </a:ext>
            </a:extLst>
          </p:cNvPr>
          <p:cNvSpPr/>
          <p:nvPr/>
        </p:nvSpPr>
        <p:spPr>
          <a:xfrm rot="10800000">
            <a:off x="928969" y="4289494"/>
            <a:ext cx="154297" cy="25828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2" name="Connector: Elbow 81">
            <a:extLst>
              <a:ext uri="{FF2B5EF4-FFF2-40B4-BE49-F238E27FC236}">
                <a16:creationId xmlns:a16="http://schemas.microsoft.com/office/drawing/2014/main" id="{F035AA3E-76D5-2E37-2142-2462D4226473}"/>
              </a:ext>
            </a:extLst>
          </p:cNvPr>
          <p:cNvCxnSpPr>
            <a:cxnSpLocks/>
            <a:stCxn id="47" idx="1"/>
            <a:endCxn id="6" idx="1"/>
          </p:cNvCxnSpPr>
          <p:nvPr/>
        </p:nvCxnSpPr>
        <p:spPr>
          <a:xfrm rot="10800000" flipH="1">
            <a:off x="2620766" y="2069970"/>
            <a:ext cx="3877314" cy="4515598"/>
          </a:xfrm>
          <a:prstGeom prst="bentConnector3">
            <a:avLst>
              <a:gd name="adj1" fmla="val -58833"/>
            </a:avLst>
          </a:prstGeom>
          <a:ln>
            <a:tailEnd type="triangle"/>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18642BFA-283B-1A68-369D-066329EBD505}"/>
              </a:ext>
            </a:extLst>
          </p:cNvPr>
          <p:cNvSpPr txBox="1"/>
          <p:nvPr/>
        </p:nvSpPr>
        <p:spPr>
          <a:xfrm>
            <a:off x="380857" y="2079614"/>
            <a:ext cx="2207849" cy="369332"/>
          </a:xfrm>
          <a:prstGeom prst="rect">
            <a:avLst/>
          </a:prstGeom>
          <a:noFill/>
        </p:spPr>
        <p:txBody>
          <a:bodyPr wrap="none" rtlCol="0">
            <a:spAutoFit/>
          </a:bodyPr>
          <a:lstStyle/>
          <a:p>
            <a:r>
              <a:rPr lang="en-GB" dirty="0"/>
              <a:t>Not what we wanted</a:t>
            </a:r>
          </a:p>
        </p:txBody>
      </p:sp>
      <p:cxnSp>
        <p:nvCxnSpPr>
          <p:cNvPr id="86" name="Connector: Elbow 85">
            <a:extLst>
              <a:ext uri="{FF2B5EF4-FFF2-40B4-BE49-F238E27FC236}">
                <a16:creationId xmlns:a16="http://schemas.microsoft.com/office/drawing/2014/main" id="{D2301BDD-B291-0653-CF9C-27C08C5928A2}"/>
              </a:ext>
            </a:extLst>
          </p:cNvPr>
          <p:cNvCxnSpPr>
            <a:stCxn id="59" idx="3"/>
            <a:endCxn id="6" idx="3"/>
          </p:cNvCxnSpPr>
          <p:nvPr/>
        </p:nvCxnSpPr>
        <p:spPr>
          <a:xfrm flipV="1">
            <a:off x="7275177" y="2069970"/>
            <a:ext cx="354944" cy="4026873"/>
          </a:xfrm>
          <a:prstGeom prst="bentConnector3">
            <a:avLst>
              <a:gd name="adj1" fmla="val 1164731"/>
            </a:avLst>
          </a:prstGeom>
          <a:ln>
            <a:tailEnd type="triangle"/>
          </a:ln>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508C5377-55D3-3361-39FA-7A7A634052BC}"/>
              </a:ext>
            </a:extLst>
          </p:cNvPr>
          <p:cNvSpPr txBox="1"/>
          <p:nvPr/>
        </p:nvSpPr>
        <p:spPr>
          <a:xfrm>
            <a:off x="9267917" y="2084416"/>
            <a:ext cx="2207849" cy="369332"/>
          </a:xfrm>
          <a:prstGeom prst="rect">
            <a:avLst/>
          </a:prstGeom>
          <a:noFill/>
        </p:spPr>
        <p:txBody>
          <a:bodyPr wrap="none" rtlCol="0">
            <a:spAutoFit/>
          </a:bodyPr>
          <a:lstStyle/>
          <a:p>
            <a:r>
              <a:rPr lang="en-GB" dirty="0"/>
              <a:t>Not what we wanted</a:t>
            </a:r>
          </a:p>
        </p:txBody>
      </p:sp>
      <p:sp>
        <p:nvSpPr>
          <p:cNvPr id="93" name="TextBox 92">
            <a:extLst>
              <a:ext uri="{FF2B5EF4-FFF2-40B4-BE49-F238E27FC236}">
                <a16:creationId xmlns:a16="http://schemas.microsoft.com/office/drawing/2014/main" id="{AE4D6DC9-40A6-7645-614E-0306D8E6AE1F}"/>
              </a:ext>
            </a:extLst>
          </p:cNvPr>
          <p:cNvSpPr txBox="1"/>
          <p:nvPr/>
        </p:nvSpPr>
        <p:spPr>
          <a:xfrm>
            <a:off x="7934693" y="4936356"/>
            <a:ext cx="1425262" cy="646331"/>
          </a:xfrm>
          <a:prstGeom prst="rect">
            <a:avLst/>
          </a:prstGeom>
          <a:solidFill>
            <a:schemeClr val="accent2">
              <a:lumMod val="40000"/>
              <a:lumOff val="60000"/>
            </a:schemeClr>
          </a:solidFill>
        </p:spPr>
        <p:txBody>
          <a:bodyPr wrap="none" rtlCol="0">
            <a:spAutoFit/>
          </a:bodyPr>
          <a:lstStyle/>
          <a:p>
            <a:r>
              <a:rPr lang="en-GB" dirty="0"/>
              <a:t>If too narrow</a:t>
            </a:r>
          </a:p>
          <a:p>
            <a:r>
              <a:rPr lang="en-GB" dirty="0">
                <a:sym typeface="Wingdings" panose="05000000000000000000" pitchFamily="2" charset="2"/>
              </a:rPr>
              <a:t> </a:t>
            </a:r>
            <a:r>
              <a:rPr lang="en-GB" dirty="0"/>
              <a:t>S or E</a:t>
            </a:r>
          </a:p>
        </p:txBody>
      </p:sp>
      <p:sp>
        <p:nvSpPr>
          <p:cNvPr id="94" name="Arrow: Down 93">
            <a:extLst>
              <a:ext uri="{FF2B5EF4-FFF2-40B4-BE49-F238E27FC236}">
                <a16:creationId xmlns:a16="http://schemas.microsoft.com/office/drawing/2014/main" id="{71E8C481-C27A-CB46-1F69-52A154DB911D}"/>
              </a:ext>
            </a:extLst>
          </p:cNvPr>
          <p:cNvSpPr/>
          <p:nvPr/>
        </p:nvSpPr>
        <p:spPr>
          <a:xfrm>
            <a:off x="9425927" y="5153090"/>
            <a:ext cx="154297" cy="25828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6" name="Connector: Elbow 95">
            <a:extLst>
              <a:ext uri="{FF2B5EF4-FFF2-40B4-BE49-F238E27FC236}">
                <a16:creationId xmlns:a16="http://schemas.microsoft.com/office/drawing/2014/main" id="{96457FBE-BC4B-C842-5672-EC7B5546F5DB}"/>
              </a:ext>
            </a:extLst>
          </p:cNvPr>
          <p:cNvCxnSpPr>
            <a:stCxn id="93" idx="2"/>
            <a:endCxn id="59" idx="0"/>
          </p:cNvCxnSpPr>
          <p:nvPr/>
        </p:nvCxnSpPr>
        <p:spPr>
          <a:xfrm rot="5400000">
            <a:off x="7648549" y="4913402"/>
            <a:ext cx="329490" cy="1668061"/>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2" name="TextBox 1">
            <a:extLst>
              <a:ext uri="{FF2B5EF4-FFF2-40B4-BE49-F238E27FC236}">
                <a16:creationId xmlns:a16="http://schemas.microsoft.com/office/drawing/2014/main" id="{C6DD41EE-379F-8ED7-329D-B5B867985E31}"/>
              </a:ext>
            </a:extLst>
          </p:cNvPr>
          <p:cNvSpPr txBox="1"/>
          <p:nvPr/>
        </p:nvSpPr>
        <p:spPr>
          <a:xfrm>
            <a:off x="10849838" y="6538106"/>
            <a:ext cx="1257204" cy="276999"/>
          </a:xfrm>
          <a:prstGeom prst="rect">
            <a:avLst/>
          </a:prstGeom>
          <a:noFill/>
        </p:spPr>
        <p:txBody>
          <a:bodyPr wrap="none" rtlCol="0">
            <a:spAutoFit/>
          </a:bodyPr>
          <a:lstStyle/>
          <a:p>
            <a:r>
              <a:rPr lang="en-GB" sz="1200" i="1" dirty="0"/>
              <a:t>Z. Ghassemlooy</a:t>
            </a:r>
          </a:p>
        </p:txBody>
      </p:sp>
      <p:sp>
        <p:nvSpPr>
          <p:cNvPr id="3" name="TextBox 2">
            <a:extLst>
              <a:ext uri="{FF2B5EF4-FFF2-40B4-BE49-F238E27FC236}">
                <a16:creationId xmlns:a16="http://schemas.microsoft.com/office/drawing/2014/main" id="{9B17EAED-1E4E-B17D-9F24-607DC5C09AE7}"/>
              </a:ext>
            </a:extLst>
          </p:cNvPr>
          <p:cNvSpPr txBox="1"/>
          <p:nvPr/>
        </p:nvSpPr>
        <p:spPr>
          <a:xfrm>
            <a:off x="4813243" y="122504"/>
            <a:ext cx="2509790" cy="523220"/>
          </a:xfrm>
          <a:prstGeom prst="rect">
            <a:avLst/>
          </a:prstGeom>
          <a:noFill/>
        </p:spPr>
        <p:txBody>
          <a:bodyPr wrap="none" rtlCol="0">
            <a:spAutoFit/>
          </a:bodyPr>
          <a:lstStyle/>
          <a:p>
            <a:r>
              <a:rPr lang="en-GB" sz="2800" b="1" dirty="0">
                <a:solidFill>
                  <a:srgbClr val="0000CC"/>
                </a:solidFill>
                <a:latin typeface="Calibri" panose="020F0502020204030204" pitchFamily="34" charset="0"/>
                <a:cs typeface="Calibri" panose="020F0502020204030204" pitchFamily="34" charset="0"/>
              </a:rPr>
              <a:t>Some Examples</a:t>
            </a:r>
          </a:p>
        </p:txBody>
      </p:sp>
      <p:pic>
        <p:nvPicPr>
          <p:cNvPr id="14" name="Picture 13">
            <a:extLst>
              <a:ext uri="{FF2B5EF4-FFF2-40B4-BE49-F238E27FC236}">
                <a16:creationId xmlns:a16="http://schemas.microsoft.com/office/drawing/2014/main" id="{4845104D-43DA-FF1D-6431-E71B5ED9AB42}"/>
              </a:ext>
            </a:extLst>
          </p:cNvPr>
          <p:cNvPicPr>
            <a:picLocks noChangeAspect="1"/>
          </p:cNvPicPr>
          <p:nvPr/>
        </p:nvPicPr>
        <p:blipFill>
          <a:blip r:embed="rId2"/>
          <a:stretch>
            <a:fillRect/>
          </a:stretch>
        </p:blipFill>
        <p:spPr>
          <a:xfrm>
            <a:off x="11007901" y="56166"/>
            <a:ext cx="911281" cy="541759"/>
          </a:xfrm>
          <a:prstGeom prst="rect">
            <a:avLst/>
          </a:prstGeom>
        </p:spPr>
      </p:pic>
      <p:pic>
        <p:nvPicPr>
          <p:cNvPr id="17" name="Picture 16">
            <a:extLst>
              <a:ext uri="{FF2B5EF4-FFF2-40B4-BE49-F238E27FC236}">
                <a16:creationId xmlns:a16="http://schemas.microsoft.com/office/drawing/2014/main" id="{D993C9F7-4A3A-211D-ADC4-2FFF8C10E3C1}"/>
              </a:ext>
            </a:extLst>
          </p:cNvPr>
          <p:cNvPicPr>
            <a:picLocks noChangeAspect="1"/>
          </p:cNvPicPr>
          <p:nvPr/>
        </p:nvPicPr>
        <p:blipFill>
          <a:blip r:embed="rId3"/>
          <a:stretch>
            <a:fillRect/>
          </a:stretch>
        </p:blipFill>
        <p:spPr>
          <a:xfrm>
            <a:off x="191458" y="73226"/>
            <a:ext cx="1845693" cy="632634"/>
          </a:xfrm>
          <a:prstGeom prst="rect">
            <a:avLst/>
          </a:prstGeom>
        </p:spPr>
      </p:pic>
    </p:spTree>
    <p:extLst>
      <p:ext uri="{BB962C8B-B14F-4D97-AF65-F5344CB8AC3E}">
        <p14:creationId xmlns:p14="http://schemas.microsoft.com/office/powerpoint/2010/main" val="2170742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1751-695A-08C4-EFCA-53FB87B8A8B9}"/>
              </a:ext>
            </a:extLst>
          </p:cNvPr>
          <p:cNvSpPr>
            <a:spLocks noGrp="1"/>
          </p:cNvSpPr>
          <p:nvPr>
            <p:ph type="title"/>
          </p:nvPr>
        </p:nvSpPr>
        <p:spPr/>
        <p:txBody>
          <a:bodyPr>
            <a:normAutofit/>
          </a:bodyPr>
          <a:lstStyle/>
          <a:p>
            <a:r>
              <a:rPr lang="en-GB" sz="2000" b="1" dirty="0">
                <a:latin typeface="Calibri" panose="020F0502020204030204" pitchFamily="34" charset="0"/>
                <a:cs typeface="Calibri" panose="020F0502020204030204" pitchFamily="34" charset="0"/>
              </a:rPr>
              <a:t>Coding/Decoding</a:t>
            </a:r>
          </a:p>
        </p:txBody>
      </p:sp>
      <p:sp>
        <p:nvSpPr>
          <p:cNvPr id="5" name="TextBox 4">
            <a:extLst>
              <a:ext uri="{FF2B5EF4-FFF2-40B4-BE49-F238E27FC236}">
                <a16:creationId xmlns:a16="http://schemas.microsoft.com/office/drawing/2014/main" id="{2445289D-4B7D-82D9-3B56-1D9A0F4E3104}"/>
              </a:ext>
            </a:extLst>
          </p:cNvPr>
          <p:cNvSpPr txBox="1"/>
          <p:nvPr/>
        </p:nvSpPr>
        <p:spPr>
          <a:xfrm>
            <a:off x="767280" y="1765673"/>
            <a:ext cx="9698525" cy="3970318"/>
          </a:xfrm>
          <a:prstGeom prst="rect">
            <a:avLst/>
          </a:prstGeom>
          <a:noFill/>
        </p:spPr>
        <p:txBody>
          <a:bodyPr wrap="square">
            <a:spAutoFit/>
          </a:bodyPr>
          <a:lstStyle/>
          <a:p>
            <a:pPr marL="285750" indent="-285750">
              <a:buFont typeface="Wingdings" panose="05000000000000000000" pitchFamily="2" charset="2"/>
              <a:buChar char="§"/>
            </a:pPr>
            <a:endParaRPr lang="en-GB" dirty="0">
              <a:solidFill>
                <a:srgbClr val="0000CC"/>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GB" dirty="0">
                <a:solidFill>
                  <a:srgbClr val="0000CC"/>
                </a:solidFill>
                <a:latin typeface="Calibri" panose="020F0502020204030204" pitchFamily="34" charset="0"/>
                <a:cs typeface="Calibri" panose="020F0502020204030204" pitchFamily="34" charset="0"/>
              </a:rPr>
              <a:t>Efficient use of bandwidth</a:t>
            </a:r>
          </a:p>
          <a:p>
            <a:pPr marL="285750" indent="-285750">
              <a:buFont typeface="Wingdings" panose="05000000000000000000" pitchFamily="2" charset="2"/>
              <a:buChar char="§"/>
            </a:pPr>
            <a:r>
              <a:rPr lang="en-GB" dirty="0">
                <a:solidFill>
                  <a:srgbClr val="0000CC"/>
                </a:solidFill>
                <a:latin typeface="Calibri" panose="020F0502020204030204" pitchFamily="34" charset="0"/>
                <a:cs typeface="Calibri" panose="020F0502020204030204" pitchFamily="34" charset="0"/>
              </a:rPr>
              <a:t>Tolerance to noise </a:t>
            </a:r>
            <a:r>
              <a:rPr lang="en-GB" dirty="0">
                <a:solidFill>
                  <a:srgbClr val="0000CC"/>
                </a:solidFill>
                <a:latin typeface="Calibri" panose="020F0502020204030204" pitchFamily="34" charset="0"/>
                <a:cs typeface="Calibri" panose="020F0502020204030204" pitchFamily="34" charset="0"/>
                <a:sym typeface="Wingdings" panose="05000000000000000000" pitchFamily="2" charset="2"/>
              </a:rPr>
              <a:t> Improved ENR and SNR       BER </a:t>
            </a:r>
          </a:p>
          <a:p>
            <a:pPr marL="285750" indent="-285750">
              <a:buFont typeface="Wingdings" panose="05000000000000000000" pitchFamily="2" charset="2"/>
              <a:buChar char="§"/>
            </a:pPr>
            <a:r>
              <a:rPr lang="en-GB" dirty="0">
                <a:solidFill>
                  <a:srgbClr val="0000CC"/>
                </a:solidFill>
                <a:latin typeface="Calibri" panose="020F0502020204030204" pitchFamily="34" charset="0"/>
                <a:cs typeface="Calibri" panose="020F0502020204030204" pitchFamily="34" charset="0"/>
                <a:sym typeface="Wingdings" panose="05000000000000000000" pitchFamily="2" charset="2"/>
              </a:rPr>
              <a:t>BER vs coding type</a:t>
            </a:r>
            <a:endParaRPr lang="en-GB" dirty="0">
              <a:solidFill>
                <a:srgbClr val="0000CC"/>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GB" dirty="0">
                <a:solidFill>
                  <a:srgbClr val="0000CC"/>
                </a:solidFill>
                <a:latin typeface="Calibri" panose="020F0502020204030204" pitchFamily="34" charset="0"/>
                <a:cs typeface="Calibri" panose="020F0502020204030204" pitchFamily="34" charset="0"/>
              </a:rPr>
              <a:t>Complexity and cost</a:t>
            </a:r>
          </a:p>
          <a:p>
            <a:pPr marL="285750" indent="-285750">
              <a:buFont typeface="Wingdings" panose="05000000000000000000" pitchFamily="2" charset="2"/>
              <a:buChar char="§"/>
            </a:pPr>
            <a:r>
              <a:rPr lang="en-GB" dirty="0">
                <a:solidFill>
                  <a:srgbClr val="0000CC"/>
                </a:solidFill>
                <a:latin typeface="Calibri" panose="020F0502020204030204" pitchFamily="34" charset="0"/>
                <a:cs typeface="Calibri" panose="020F0502020204030204" pitchFamily="34" charset="0"/>
              </a:rPr>
              <a:t>Standards</a:t>
            </a:r>
          </a:p>
          <a:p>
            <a:pPr marL="285750" indent="-285750">
              <a:buFont typeface="Wingdings" panose="05000000000000000000" pitchFamily="2" charset="2"/>
              <a:buChar char="§"/>
            </a:pPr>
            <a:r>
              <a:rPr lang="en-GB" dirty="0">
                <a:solidFill>
                  <a:srgbClr val="0000CC"/>
                </a:solidFill>
                <a:latin typeface="Calibri" panose="020F0502020204030204" pitchFamily="34" charset="0"/>
                <a:cs typeface="Calibri" panose="020F0502020204030204" pitchFamily="34" charset="0"/>
              </a:rPr>
              <a:t>Trade-off between e</a:t>
            </a:r>
            <a:r>
              <a:rPr lang="en-GB" b="0" i="0" dirty="0">
                <a:solidFill>
                  <a:srgbClr val="0000CC"/>
                </a:solidFill>
                <a:effectLst/>
                <a:latin typeface="Calibri" panose="020F0502020204030204" pitchFamily="34" charset="0"/>
                <a:cs typeface="Calibri" panose="020F0502020204030204" pitchFamily="34" charset="0"/>
              </a:rPr>
              <a:t>rror detection and correction capabilities –  </a:t>
            </a:r>
            <a:r>
              <a:rPr lang="en-GB" b="0" i="0" dirty="0">
                <a:effectLst/>
                <a:latin typeface="Calibri" panose="020F0502020204030204" pitchFamily="34" charset="0"/>
                <a:cs typeface="Calibri" panose="020F0502020204030204" pitchFamily="34" charset="0"/>
              </a:rPr>
              <a:t>Depends on the specific application. </a:t>
            </a:r>
          </a:p>
          <a:p>
            <a:pPr marL="742950" lvl="1" indent="-285750">
              <a:buFont typeface="Wingdings" panose="05000000000000000000" pitchFamily="2" charset="2"/>
              <a:buChar char="§"/>
            </a:pPr>
            <a:r>
              <a:rPr lang="en-GB" b="0" i="0" dirty="0">
                <a:solidFill>
                  <a:srgbClr val="0000CC"/>
                </a:solidFill>
                <a:effectLst/>
                <a:latin typeface="Calibri" panose="020F0502020204030204" pitchFamily="34" charset="0"/>
                <a:cs typeface="Calibri" panose="020F0502020204030204" pitchFamily="34" charset="0"/>
              </a:rPr>
              <a:t>In applications where: </a:t>
            </a:r>
          </a:p>
          <a:p>
            <a:pPr marL="1200150" lvl="2" indent="-285750">
              <a:buFont typeface="Wingdings" panose="05000000000000000000" pitchFamily="2" charset="2"/>
              <a:buChar char="§"/>
            </a:pPr>
            <a:r>
              <a:rPr lang="en-GB" dirty="0">
                <a:solidFill>
                  <a:srgbClr val="C00000"/>
                </a:solidFill>
                <a:latin typeface="Calibri" panose="020F0502020204030204" pitchFamily="34" charset="0"/>
                <a:cs typeface="Calibri" panose="020F0502020204030204" pitchFamily="34" charset="0"/>
              </a:rPr>
              <a:t>Error d</a:t>
            </a:r>
            <a:r>
              <a:rPr lang="en-GB" b="0" i="0" dirty="0">
                <a:solidFill>
                  <a:srgbClr val="C00000"/>
                </a:solidFill>
                <a:effectLst/>
                <a:latin typeface="Calibri" panose="020F0502020204030204" pitchFamily="34" charset="0"/>
                <a:cs typeface="Calibri" panose="020F0502020204030204" pitchFamily="34" charset="0"/>
              </a:rPr>
              <a:t>etection – High code rates such as convolutional codes. </a:t>
            </a:r>
          </a:p>
          <a:p>
            <a:pPr marL="1200150" lvl="2" indent="-285750">
              <a:buFont typeface="Wingdings" panose="05000000000000000000" pitchFamily="2" charset="2"/>
              <a:buChar char="§"/>
            </a:pPr>
            <a:r>
              <a:rPr lang="en-GB" b="0" i="0" dirty="0">
                <a:solidFill>
                  <a:srgbClr val="C00000"/>
                </a:solidFill>
                <a:effectLst/>
                <a:latin typeface="Calibri" panose="020F0502020204030204" pitchFamily="34" charset="0"/>
                <a:cs typeface="Calibri" panose="020F0502020204030204" pitchFamily="34" charset="0"/>
              </a:rPr>
              <a:t>Error correcting – Lower code rates such as:</a:t>
            </a:r>
          </a:p>
          <a:p>
            <a:pPr marL="1657350" lvl="3" indent="-285750">
              <a:buFont typeface="Wingdings" panose="05000000000000000000" pitchFamily="2" charset="2"/>
              <a:buChar char="§"/>
            </a:pPr>
            <a:r>
              <a:rPr lang="en-GB" b="0" i="0" dirty="0">
                <a:effectLst/>
                <a:latin typeface="Calibri" panose="020F0502020204030204" pitchFamily="34" charset="0"/>
                <a:cs typeface="Calibri" panose="020F0502020204030204" pitchFamily="34" charset="0"/>
              </a:rPr>
              <a:t>Turbo codes</a:t>
            </a:r>
          </a:p>
          <a:p>
            <a:pPr marL="1657350" lvl="3" indent="-285750">
              <a:buFont typeface="Wingdings" panose="05000000000000000000" pitchFamily="2" charset="2"/>
              <a:buChar char="§"/>
            </a:pPr>
            <a:r>
              <a:rPr lang="en-GB" dirty="0">
                <a:latin typeface="Calibri" panose="020F0502020204030204" pitchFamily="34" charset="0"/>
                <a:cs typeface="Calibri" panose="020F0502020204030204" pitchFamily="34" charset="0"/>
              </a:rPr>
              <a:t>L</a:t>
            </a:r>
            <a:r>
              <a:rPr lang="en-GB" b="0" i="0" dirty="0">
                <a:effectLst/>
                <a:latin typeface="Calibri" panose="020F0502020204030204" pitchFamily="34" charset="0"/>
                <a:cs typeface="Calibri" panose="020F0502020204030204" pitchFamily="34" charset="0"/>
              </a:rPr>
              <a:t>ow-density parity-check codes</a:t>
            </a:r>
          </a:p>
          <a:p>
            <a:pPr marL="1657350" lvl="3" indent="-285750">
              <a:buFont typeface="Wingdings" panose="05000000000000000000" pitchFamily="2" charset="2"/>
              <a:buChar char="§"/>
            </a:pPr>
            <a:r>
              <a:rPr lang="en-GB" b="0" i="0" dirty="0">
                <a:effectLst/>
                <a:latin typeface="Calibri" panose="020F0502020204030204" pitchFamily="34" charset="0"/>
                <a:cs typeface="Calibri" panose="020F0502020204030204" pitchFamily="34" charset="0"/>
              </a:rPr>
              <a:t>Concatenated codes.</a:t>
            </a:r>
          </a:p>
        </p:txBody>
      </p:sp>
      <p:sp>
        <p:nvSpPr>
          <p:cNvPr id="7" name="TextBox 6">
            <a:extLst>
              <a:ext uri="{FF2B5EF4-FFF2-40B4-BE49-F238E27FC236}">
                <a16:creationId xmlns:a16="http://schemas.microsoft.com/office/drawing/2014/main" id="{2AD7A5A5-6771-5FF5-25A7-A4732785B52E}"/>
              </a:ext>
            </a:extLst>
          </p:cNvPr>
          <p:cNvSpPr txBox="1"/>
          <p:nvPr/>
        </p:nvSpPr>
        <p:spPr>
          <a:xfrm>
            <a:off x="10849838" y="6538106"/>
            <a:ext cx="1257204" cy="276999"/>
          </a:xfrm>
          <a:prstGeom prst="rect">
            <a:avLst/>
          </a:prstGeom>
          <a:noFill/>
        </p:spPr>
        <p:txBody>
          <a:bodyPr wrap="none" rtlCol="0">
            <a:spAutoFit/>
          </a:bodyPr>
          <a:lstStyle/>
          <a:p>
            <a:r>
              <a:rPr lang="en-GB" sz="1200" i="1" dirty="0"/>
              <a:t>Z. Ghassemlooy</a:t>
            </a:r>
          </a:p>
        </p:txBody>
      </p:sp>
      <p:sp>
        <p:nvSpPr>
          <p:cNvPr id="8" name="TextBox 7">
            <a:extLst>
              <a:ext uri="{FF2B5EF4-FFF2-40B4-BE49-F238E27FC236}">
                <a16:creationId xmlns:a16="http://schemas.microsoft.com/office/drawing/2014/main" id="{C460DF82-4216-24E2-E76E-3B3C295C7272}"/>
              </a:ext>
            </a:extLst>
          </p:cNvPr>
          <p:cNvSpPr txBox="1"/>
          <p:nvPr/>
        </p:nvSpPr>
        <p:spPr>
          <a:xfrm>
            <a:off x="4813243" y="122504"/>
            <a:ext cx="2509790" cy="523220"/>
          </a:xfrm>
          <a:prstGeom prst="rect">
            <a:avLst/>
          </a:prstGeom>
          <a:noFill/>
        </p:spPr>
        <p:txBody>
          <a:bodyPr wrap="none" rtlCol="0">
            <a:spAutoFit/>
          </a:bodyPr>
          <a:lstStyle/>
          <a:p>
            <a:r>
              <a:rPr lang="en-GB" sz="2800" b="1" dirty="0">
                <a:solidFill>
                  <a:srgbClr val="0000CC"/>
                </a:solidFill>
                <a:latin typeface="Calibri" panose="020F0502020204030204" pitchFamily="34" charset="0"/>
                <a:cs typeface="Calibri" panose="020F0502020204030204" pitchFamily="34" charset="0"/>
              </a:rPr>
              <a:t>Some Examples</a:t>
            </a:r>
          </a:p>
        </p:txBody>
      </p:sp>
      <p:sp>
        <p:nvSpPr>
          <p:cNvPr id="11" name="Arrow: Down 10">
            <a:extLst>
              <a:ext uri="{FF2B5EF4-FFF2-40B4-BE49-F238E27FC236}">
                <a16:creationId xmlns:a16="http://schemas.microsoft.com/office/drawing/2014/main" id="{75953FB4-AFD9-1574-D1DE-E642BA0995EA}"/>
              </a:ext>
            </a:extLst>
          </p:cNvPr>
          <p:cNvSpPr/>
          <p:nvPr/>
        </p:nvSpPr>
        <p:spPr>
          <a:xfrm>
            <a:off x="6349807" y="2432992"/>
            <a:ext cx="154297" cy="258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336ACE7-3694-2B22-FAE7-C484E5447DDF}"/>
              </a:ext>
            </a:extLst>
          </p:cNvPr>
          <p:cNvPicPr>
            <a:picLocks noChangeAspect="1"/>
          </p:cNvPicPr>
          <p:nvPr/>
        </p:nvPicPr>
        <p:blipFill>
          <a:blip r:embed="rId2"/>
          <a:stretch>
            <a:fillRect/>
          </a:stretch>
        </p:blipFill>
        <p:spPr>
          <a:xfrm>
            <a:off x="11007901" y="56166"/>
            <a:ext cx="911281" cy="541759"/>
          </a:xfrm>
          <a:prstGeom prst="rect">
            <a:avLst/>
          </a:prstGeom>
        </p:spPr>
      </p:pic>
      <p:pic>
        <p:nvPicPr>
          <p:cNvPr id="9" name="Picture 8">
            <a:extLst>
              <a:ext uri="{FF2B5EF4-FFF2-40B4-BE49-F238E27FC236}">
                <a16:creationId xmlns:a16="http://schemas.microsoft.com/office/drawing/2014/main" id="{78377FCF-6430-6EF8-8BE3-7F57963948E5}"/>
              </a:ext>
            </a:extLst>
          </p:cNvPr>
          <p:cNvPicPr>
            <a:picLocks noChangeAspect="1"/>
          </p:cNvPicPr>
          <p:nvPr/>
        </p:nvPicPr>
        <p:blipFill>
          <a:blip r:embed="rId3"/>
          <a:stretch>
            <a:fillRect/>
          </a:stretch>
        </p:blipFill>
        <p:spPr>
          <a:xfrm>
            <a:off x="272819" y="97642"/>
            <a:ext cx="1927174" cy="660562"/>
          </a:xfrm>
          <a:prstGeom prst="rect">
            <a:avLst/>
          </a:prstGeom>
        </p:spPr>
      </p:pic>
    </p:spTree>
    <p:extLst>
      <p:ext uri="{BB962C8B-B14F-4D97-AF65-F5344CB8AC3E}">
        <p14:creationId xmlns:p14="http://schemas.microsoft.com/office/powerpoint/2010/main" val="161367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C418D-3918-7E48-C269-6E99BF9740B0}"/>
              </a:ext>
            </a:extLst>
          </p:cNvPr>
          <p:cNvPicPr>
            <a:picLocks noChangeAspect="1"/>
          </p:cNvPicPr>
          <p:nvPr/>
        </p:nvPicPr>
        <p:blipFill>
          <a:blip r:embed="rId2"/>
          <a:stretch>
            <a:fillRect/>
          </a:stretch>
        </p:blipFill>
        <p:spPr>
          <a:xfrm>
            <a:off x="1300624" y="2972617"/>
            <a:ext cx="685800" cy="542925"/>
          </a:xfrm>
          <a:prstGeom prst="rect">
            <a:avLst/>
          </a:prstGeom>
        </p:spPr>
      </p:pic>
      <p:sp>
        <p:nvSpPr>
          <p:cNvPr id="6" name="TextBox 5">
            <a:extLst>
              <a:ext uri="{FF2B5EF4-FFF2-40B4-BE49-F238E27FC236}">
                <a16:creationId xmlns:a16="http://schemas.microsoft.com/office/drawing/2014/main" id="{4792AA77-02D5-5FAB-61E6-297E683A91F0}"/>
              </a:ext>
            </a:extLst>
          </p:cNvPr>
          <p:cNvSpPr txBox="1"/>
          <p:nvPr/>
        </p:nvSpPr>
        <p:spPr>
          <a:xfrm>
            <a:off x="1968184" y="3069960"/>
            <a:ext cx="1805293" cy="369332"/>
          </a:xfrm>
          <a:prstGeom prst="rect">
            <a:avLst/>
          </a:prstGeom>
          <a:solidFill>
            <a:schemeClr val="bg1">
              <a:lumMod val="65000"/>
            </a:schemeClr>
          </a:solidFill>
        </p:spPr>
        <p:txBody>
          <a:bodyPr wrap="square" rtlCol="0">
            <a:spAutoFit/>
          </a:bodyPr>
          <a:lstStyle/>
          <a:p>
            <a:r>
              <a:rPr lang="en-GB" dirty="0">
                <a:latin typeface="Calibri" panose="020F0502020204030204" pitchFamily="34" charset="0"/>
                <a:cs typeface="Calibri" panose="020F0502020204030204" pitchFamily="34" charset="0"/>
              </a:rPr>
              <a:t>Monitor Systems</a:t>
            </a:r>
          </a:p>
        </p:txBody>
      </p:sp>
      <p:pic>
        <p:nvPicPr>
          <p:cNvPr id="8" name="Picture 7">
            <a:extLst>
              <a:ext uri="{FF2B5EF4-FFF2-40B4-BE49-F238E27FC236}">
                <a16:creationId xmlns:a16="http://schemas.microsoft.com/office/drawing/2014/main" id="{159F5AA2-8593-735A-6E65-6FC9B8CA26FC}"/>
              </a:ext>
            </a:extLst>
          </p:cNvPr>
          <p:cNvPicPr>
            <a:picLocks noChangeAspect="1"/>
          </p:cNvPicPr>
          <p:nvPr/>
        </p:nvPicPr>
        <p:blipFill>
          <a:blip r:embed="rId3"/>
          <a:stretch>
            <a:fillRect/>
          </a:stretch>
        </p:blipFill>
        <p:spPr>
          <a:xfrm>
            <a:off x="4523316" y="1067254"/>
            <a:ext cx="723900" cy="514350"/>
          </a:xfrm>
          <a:prstGeom prst="rect">
            <a:avLst/>
          </a:prstGeom>
        </p:spPr>
      </p:pic>
      <p:sp>
        <p:nvSpPr>
          <p:cNvPr id="9" name="TextBox 8">
            <a:extLst>
              <a:ext uri="{FF2B5EF4-FFF2-40B4-BE49-F238E27FC236}">
                <a16:creationId xmlns:a16="http://schemas.microsoft.com/office/drawing/2014/main" id="{358F7A92-60E9-72DE-BEEA-F7FF4439D8FB}"/>
              </a:ext>
            </a:extLst>
          </p:cNvPr>
          <p:cNvSpPr txBox="1"/>
          <p:nvPr/>
        </p:nvSpPr>
        <p:spPr>
          <a:xfrm>
            <a:off x="4421581" y="1601656"/>
            <a:ext cx="3387739" cy="2462213"/>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Problems might be originated from either devices or from modules.</a:t>
            </a:r>
          </a:p>
          <a:p>
            <a:r>
              <a:rPr lang="en-GB" sz="1400" dirty="0">
                <a:latin typeface="Calibri" panose="020F0502020204030204" pitchFamily="34" charset="0"/>
                <a:cs typeface="Calibri" panose="020F0502020204030204" pitchFamily="34" charset="0"/>
              </a:rPr>
              <a:t>Some common issues are:</a:t>
            </a:r>
          </a:p>
          <a:p>
            <a:pPr marL="285750" indent="-285750">
              <a:buFont typeface="Arial" panose="020B0604020202020204" pitchFamily="34" charset="0"/>
              <a:buChar char="•"/>
            </a:pPr>
            <a:r>
              <a:rPr lang="en-GB" sz="1400" dirty="0">
                <a:latin typeface="Calibri" panose="020F0502020204030204" pitchFamily="34" charset="0"/>
                <a:cs typeface="Calibri" panose="020F0502020204030204" pitchFamily="34" charset="0"/>
              </a:rPr>
              <a:t>Hardware incompatibility</a:t>
            </a:r>
          </a:p>
          <a:p>
            <a:pPr marL="285750" indent="-285750">
              <a:buFont typeface="Arial" panose="020B0604020202020204" pitchFamily="34" charset="0"/>
              <a:buChar char="•"/>
            </a:pPr>
            <a:r>
              <a:rPr lang="en-GB" sz="1400" dirty="0">
                <a:latin typeface="Calibri" panose="020F0502020204030204" pitchFamily="34" charset="0"/>
                <a:cs typeface="Calibri" panose="020F0502020204030204" pitchFamily="34" charset="0"/>
              </a:rPr>
              <a:t>Impedance mismatch</a:t>
            </a:r>
          </a:p>
          <a:p>
            <a:pPr marL="285750" indent="-285750">
              <a:buFont typeface="Arial" panose="020B0604020202020204" pitchFamily="34" charset="0"/>
              <a:buChar char="•"/>
            </a:pPr>
            <a:r>
              <a:rPr lang="en-GB" sz="1400" dirty="0">
                <a:latin typeface="Calibri" panose="020F0502020204030204" pitchFamily="34" charset="0"/>
                <a:cs typeface="Calibri" panose="020F0502020204030204" pitchFamily="34" charset="0"/>
              </a:rPr>
              <a:t>Configuration error</a:t>
            </a:r>
          </a:p>
          <a:p>
            <a:pPr marL="285750" indent="-285750">
              <a:buFont typeface="Arial" panose="020B0604020202020204" pitchFamily="34" charset="0"/>
              <a:buChar char="•"/>
            </a:pPr>
            <a:r>
              <a:rPr lang="en-GB" sz="1400" dirty="0">
                <a:latin typeface="Calibri" panose="020F0502020204030204" pitchFamily="34" charset="0"/>
                <a:cs typeface="Calibri" panose="020F0502020204030204" pitchFamily="34" charset="0"/>
              </a:rPr>
              <a:t>Lack of bandwidth</a:t>
            </a:r>
          </a:p>
          <a:p>
            <a:pPr marL="285750" indent="-285750">
              <a:buFont typeface="Arial" panose="020B0604020202020204" pitchFamily="34" charset="0"/>
              <a:buChar char="•"/>
            </a:pPr>
            <a:r>
              <a:rPr lang="en-GB" sz="1400" dirty="0">
                <a:latin typeface="Calibri" panose="020F0502020204030204" pitchFamily="34" charset="0"/>
                <a:cs typeface="Calibri" panose="020F0502020204030204" pitchFamily="34" charset="0"/>
              </a:rPr>
              <a:t>Saturation or cut-off</a:t>
            </a:r>
          </a:p>
          <a:p>
            <a:pPr marL="285750" indent="-285750">
              <a:buFont typeface="Arial" panose="020B0604020202020204" pitchFamily="34" charset="0"/>
              <a:buChar char="•"/>
            </a:pPr>
            <a:r>
              <a:rPr lang="en-GB" sz="1400" dirty="0">
                <a:latin typeface="Calibri" panose="020F0502020204030204" pitchFamily="34" charset="0"/>
                <a:cs typeface="Calibri" panose="020F0502020204030204" pitchFamily="34" charset="0"/>
              </a:rPr>
              <a:t>Phase delay</a:t>
            </a:r>
          </a:p>
          <a:p>
            <a:pPr marL="285750" indent="-285750">
              <a:buFont typeface="Arial" panose="020B0604020202020204" pitchFamily="34" charset="0"/>
              <a:buChar char="•"/>
            </a:pPr>
            <a:r>
              <a:rPr lang="en-GB" sz="1400" dirty="0">
                <a:latin typeface="Calibri" panose="020F0502020204030204" pitchFamily="34" charset="0"/>
                <a:cs typeface="Calibri" panose="020F0502020204030204" pitchFamily="34" charset="0"/>
              </a:rPr>
              <a:t>Operating outside a dynamic range</a:t>
            </a:r>
          </a:p>
          <a:p>
            <a:pPr marL="285750" indent="-285750">
              <a:buFont typeface="Arial" panose="020B0604020202020204" pitchFamily="34" charset="0"/>
              <a:buChar char="•"/>
            </a:pPr>
            <a:r>
              <a:rPr lang="en-GB" sz="1400" dirty="0">
                <a:latin typeface="Calibri" panose="020F0502020204030204" pitchFamily="34" charset="0"/>
                <a:cs typeface="Calibri" panose="020F0502020204030204" pitchFamily="34" charset="0"/>
              </a:rPr>
              <a:t>etc</a:t>
            </a:r>
          </a:p>
        </p:txBody>
      </p:sp>
      <p:pic>
        <p:nvPicPr>
          <p:cNvPr id="11" name="Picture 10">
            <a:extLst>
              <a:ext uri="{FF2B5EF4-FFF2-40B4-BE49-F238E27FC236}">
                <a16:creationId xmlns:a16="http://schemas.microsoft.com/office/drawing/2014/main" id="{72B826F6-816D-F380-C7F2-5B9030EF5F54}"/>
              </a:ext>
            </a:extLst>
          </p:cNvPr>
          <p:cNvPicPr>
            <a:picLocks noChangeAspect="1"/>
          </p:cNvPicPr>
          <p:nvPr/>
        </p:nvPicPr>
        <p:blipFill>
          <a:blip r:embed="rId4"/>
          <a:stretch>
            <a:fillRect/>
          </a:stretch>
        </p:blipFill>
        <p:spPr>
          <a:xfrm>
            <a:off x="8777322" y="2977480"/>
            <a:ext cx="695325" cy="523875"/>
          </a:xfrm>
          <a:prstGeom prst="rect">
            <a:avLst/>
          </a:prstGeom>
        </p:spPr>
      </p:pic>
      <p:sp>
        <p:nvSpPr>
          <p:cNvPr id="12" name="TextBox 11">
            <a:extLst>
              <a:ext uri="{FF2B5EF4-FFF2-40B4-BE49-F238E27FC236}">
                <a16:creationId xmlns:a16="http://schemas.microsoft.com/office/drawing/2014/main" id="{C4265AB3-240C-1B3C-CFB9-16CC7E691CF0}"/>
              </a:ext>
            </a:extLst>
          </p:cNvPr>
          <p:cNvSpPr txBox="1"/>
          <p:nvPr/>
        </p:nvSpPr>
        <p:spPr>
          <a:xfrm>
            <a:off x="9453191" y="3058340"/>
            <a:ext cx="2395336" cy="369332"/>
          </a:xfrm>
          <a:prstGeom prst="rect">
            <a:avLst/>
          </a:prstGeom>
          <a:solidFill>
            <a:schemeClr val="accent2">
              <a:lumMod val="20000"/>
              <a:lumOff val="80000"/>
            </a:schemeClr>
          </a:solidFill>
        </p:spPr>
        <p:txBody>
          <a:bodyPr wrap="none" rtlCol="0">
            <a:spAutoFit/>
          </a:bodyPr>
          <a:lstStyle/>
          <a:p>
            <a:r>
              <a:rPr lang="en-GB" dirty="0">
                <a:latin typeface="Calibri" panose="020F0502020204030204" pitchFamily="34" charset="0"/>
                <a:cs typeface="Calibri" panose="020F0502020204030204" pitchFamily="34" charset="0"/>
              </a:rPr>
              <a:t>Investigate Root Causes</a:t>
            </a:r>
          </a:p>
        </p:txBody>
      </p:sp>
      <p:pic>
        <p:nvPicPr>
          <p:cNvPr id="14" name="Picture 13">
            <a:extLst>
              <a:ext uri="{FF2B5EF4-FFF2-40B4-BE49-F238E27FC236}">
                <a16:creationId xmlns:a16="http://schemas.microsoft.com/office/drawing/2014/main" id="{270E6F85-81EB-D00A-F0B4-AD2B1071BFFA}"/>
              </a:ext>
            </a:extLst>
          </p:cNvPr>
          <p:cNvPicPr>
            <a:picLocks noChangeAspect="1"/>
          </p:cNvPicPr>
          <p:nvPr/>
        </p:nvPicPr>
        <p:blipFill>
          <a:blip r:embed="rId5"/>
          <a:stretch>
            <a:fillRect/>
          </a:stretch>
        </p:blipFill>
        <p:spPr>
          <a:xfrm>
            <a:off x="4601901" y="4894669"/>
            <a:ext cx="657225" cy="495300"/>
          </a:xfrm>
          <a:prstGeom prst="rect">
            <a:avLst/>
          </a:prstGeom>
        </p:spPr>
      </p:pic>
      <p:sp>
        <p:nvSpPr>
          <p:cNvPr id="15" name="TextBox 14">
            <a:extLst>
              <a:ext uri="{FF2B5EF4-FFF2-40B4-BE49-F238E27FC236}">
                <a16:creationId xmlns:a16="http://schemas.microsoft.com/office/drawing/2014/main" id="{D57982B2-FFEF-B385-F45E-43D61E5BE267}"/>
              </a:ext>
            </a:extLst>
          </p:cNvPr>
          <p:cNvSpPr txBox="1"/>
          <p:nvPr/>
        </p:nvSpPr>
        <p:spPr>
          <a:xfrm>
            <a:off x="5247217" y="4957653"/>
            <a:ext cx="1292564" cy="369332"/>
          </a:xfrm>
          <a:prstGeom prst="rect">
            <a:avLst/>
          </a:prstGeom>
          <a:solidFill>
            <a:schemeClr val="accent3">
              <a:lumMod val="40000"/>
              <a:lumOff val="60000"/>
            </a:schemeClr>
          </a:solidFill>
        </p:spPr>
        <p:txBody>
          <a:bodyPr wrap="square" rtlCol="0">
            <a:spAutoFit/>
          </a:bodyPr>
          <a:lstStyle/>
          <a:p>
            <a:r>
              <a:rPr lang="en-GB" dirty="0">
                <a:latin typeface="Calibri" panose="020F0502020204030204" pitchFamily="34" charset="0"/>
                <a:cs typeface="Calibri" panose="020F0502020204030204" pitchFamily="34" charset="0"/>
              </a:rPr>
              <a:t>Fix Problem</a:t>
            </a:r>
          </a:p>
        </p:txBody>
      </p:sp>
      <p:cxnSp>
        <p:nvCxnSpPr>
          <p:cNvPr id="23" name="Connector: Elbow 22">
            <a:extLst>
              <a:ext uri="{FF2B5EF4-FFF2-40B4-BE49-F238E27FC236}">
                <a16:creationId xmlns:a16="http://schemas.microsoft.com/office/drawing/2014/main" id="{F03B0D0D-21AB-D324-39D8-75BC7712F85F}"/>
              </a:ext>
            </a:extLst>
          </p:cNvPr>
          <p:cNvCxnSpPr>
            <a:cxnSpLocks/>
            <a:stCxn id="14" idx="1"/>
            <a:endCxn id="5" idx="2"/>
          </p:cNvCxnSpPr>
          <p:nvPr/>
        </p:nvCxnSpPr>
        <p:spPr>
          <a:xfrm rot="10800000">
            <a:off x="1643525" y="3515543"/>
            <a:ext cx="2958377" cy="1626777"/>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a:extLst>
              <a:ext uri="{FF2B5EF4-FFF2-40B4-BE49-F238E27FC236}">
                <a16:creationId xmlns:a16="http://schemas.microsoft.com/office/drawing/2014/main" id="{94F356E8-CE10-A358-C0F3-6253D6D85829}"/>
              </a:ext>
            </a:extLst>
          </p:cNvPr>
          <p:cNvSpPr txBox="1"/>
          <p:nvPr/>
        </p:nvSpPr>
        <p:spPr>
          <a:xfrm>
            <a:off x="5220218" y="1168947"/>
            <a:ext cx="1835129" cy="369332"/>
          </a:xfrm>
          <a:prstGeom prst="rect">
            <a:avLst/>
          </a:prstGeom>
          <a:solidFill>
            <a:schemeClr val="tx2">
              <a:lumMod val="25000"/>
              <a:lumOff val="75000"/>
            </a:schemeClr>
          </a:solidFill>
        </p:spPr>
        <p:txBody>
          <a:bodyPr wrap="square">
            <a:spAutoFit/>
          </a:bodyPr>
          <a:lstStyle/>
          <a:p>
            <a:r>
              <a:rPr lang="en-GB" dirty="0">
                <a:latin typeface="Calibri" panose="020F0502020204030204" pitchFamily="34" charset="0"/>
                <a:cs typeface="Calibri" panose="020F0502020204030204" pitchFamily="34" charset="0"/>
              </a:rPr>
              <a:t>Identify Problems</a:t>
            </a:r>
          </a:p>
        </p:txBody>
      </p:sp>
      <p:cxnSp>
        <p:nvCxnSpPr>
          <p:cNvPr id="25" name="Connector: Elbow 24">
            <a:extLst>
              <a:ext uri="{FF2B5EF4-FFF2-40B4-BE49-F238E27FC236}">
                <a16:creationId xmlns:a16="http://schemas.microsoft.com/office/drawing/2014/main" id="{AD94C968-C782-53CB-DF66-AC95AEC40AFD}"/>
              </a:ext>
            </a:extLst>
          </p:cNvPr>
          <p:cNvCxnSpPr>
            <a:stCxn id="5" idx="0"/>
            <a:endCxn id="8" idx="1"/>
          </p:cNvCxnSpPr>
          <p:nvPr/>
        </p:nvCxnSpPr>
        <p:spPr>
          <a:xfrm rot="5400000" flipH="1" flipV="1">
            <a:off x="2259326" y="708627"/>
            <a:ext cx="1648188" cy="287979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8" name="Connector: Elbow 27">
            <a:extLst>
              <a:ext uri="{FF2B5EF4-FFF2-40B4-BE49-F238E27FC236}">
                <a16:creationId xmlns:a16="http://schemas.microsoft.com/office/drawing/2014/main" id="{ADEF6897-AD30-657B-2235-18316E22C4F2}"/>
              </a:ext>
            </a:extLst>
          </p:cNvPr>
          <p:cNvCxnSpPr>
            <a:stCxn id="26" idx="3"/>
            <a:endCxn id="11" idx="0"/>
          </p:cNvCxnSpPr>
          <p:nvPr/>
        </p:nvCxnSpPr>
        <p:spPr>
          <a:xfrm>
            <a:off x="7055347" y="1353613"/>
            <a:ext cx="2069638" cy="1623867"/>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30" name="Connector: Elbow 29">
            <a:extLst>
              <a:ext uri="{FF2B5EF4-FFF2-40B4-BE49-F238E27FC236}">
                <a16:creationId xmlns:a16="http://schemas.microsoft.com/office/drawing/2014/main" id="{D25EB9E6-DE87-DFCB-AB98-429135335F89}"/>
              </a:ext>
            </a:extLst>
          </p:cNvPr>
          <p:cNvCxnSpPr>
            <a:stCxn id="11" idx="2"/>
            <a:endCxn id="15" idx="3"/>
          </p:cNvCxnSpPr>
          <p:nvPr/>
        </p:nvCxnSpPr>
        <p:spPr>
          <a:xfrm rot="5400000">
            <a:off x="7011901" y="3029235"/>
            <a:ext cx="1640964" cy="2585204"/>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46963266-12A9-D1DC-541D-C6F83E71F940}"/>
              </a:ext>
            </a:extLst>
          </p:cNvPr>
          <p:cNvSpPr txBox="1"/>
          <p:nvPr/>
        </p:nvSpPr>
        <p:spPr>
          <a:xfrm>
            <a:off x="10849838" y="6538106"/>
            <a:ext cx="1257204" cy="276999"/>
          </a:xfrm>
          <a:prstGeom prst="rect">
            <a:avLst/>
          </a:prstGeom>
          <a:noFill/>
        </p:spPr>
        <p:txBody>
          <a:bodyPr wrap="none" rtlCol="0">
            <a:spAutoFit/>
          </a:bodyPr>
          <a:lstStyle/>
          <a:p>
            <a:r>
              <a:rPr lang="en-GB" sz="1200" i="1" dirty="0"/>
              <a:t>Z. Ghassemlooy</a:t>
            </a:r>
          </a:p>
        </p:txBody>
      </p:sp>
      <p:pic>
        <p:nvPicPr>
          <p:cNvPr id="4" name="Picture 3">
            <a:extLst>
              <a:ext uri="{FF2B5EF4-FFF2-40B4-BE49-F238E27FC236}">
                <a16:creationId xmlns:a16="http://schemas.microsoft.com/office/drawing/2014/main" id="{AAC2C242-4F79-BE85-93C7-29FD56880899}"/>
              </a:ext>
            </a:extLst>
          </p:cNvPr>
          <p:cNvPicPr>
            <a:picLocks noChangeAspect="1"/>
          </p:cNvPicPr>
          <p:nvPr/>
        </p:nvPicPr>
        <p:blipFill>
          <a:blip r:embed="rId6"/>
          <a:stretch>
            <a:fillRect/>
          </a:stretch>
        </p:blipFill>
        <p:spPr>
          <a:xfrm>
            <a:off x="11007901" y="56166"/>
            <a:ext cx="911281" cy="541759"/>
          </a:xfrm>
          <a:prstGeom prst="rect">
            <a:avLst/>
          </a:prstGeom>
        </p:spPr>
      </p:pic>
      <p:pic>
        <p:nvPicPr>
          <p:cNvPr id="7" name="Picture 6">
            <a:extLst>
              <a:ext uri="{FF2B5EF4-FFF2-40B4-BE49-F238E27FC236}">
                <a16:creationId xmlns:a16="http://schemas.microsoft.com/office/drawing/2014/main" id="{EF5EAF74-603E-FE70-EA33-DBA24CCD9EB1}"/>
              </a:ext>
            </a:extLst>
          </p:cNvPr>
          <p:cNvPicPr>
            <a:picLocks noChangeAspect="1"/>
          </p:cNvPicPr>
          <p:nvPr/>
        </p:nvPicPr>
        <p:blipFill>
          <a:blip r:embed="rId7"/>
          <a:stretch>
            <a:fillRect/>
          </a:stretch>
        </p:blipFill>
        <p:spPr>
          <a:xfrm>
            <a:off x="133729" y="56166"/>
            <a:ext cx="2109647" cy="723107"/>
          </a:xfrm>
          <a:prstGeom prst="rect">
            <a:avLst/>
          </a:prstGeom>
        </p:spPr>
      </p:pic>
    </p:spTree>
    <p:extLst>
      <p:ext uri="{BB962C8B-B14F-4D97-AF65-F5344CB8AC3E}">
        <p14:creationId xmlns:p14="http://schemas.microsoft.com/office/powerpoint/2010/main" val="1208394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80F1F-9B19-587A-AC7B-02F4A4F56975}"/>
              </a:ext>
            </a:extLst>
          </p:cNvPr>
          <p:cNvSpPr>
            <a:spLocks noGrp="1"/>
          </p:cNvSpPr>
          <p:nvPr>
            <p:ph idx="1"/>
          </p:nvPr>
        </p:nvSpPr>
        <p:spPr>
          <a:xfrm>
            <a:off x="5285071" y="3221288"/>
            <a:ext cx="4513446" cy="723107"/>
          </a:xfrm>
        </p:spPr>
        <p:txBody>
          <a:bodyPr/>
          <a:lstStyle/>
          <a:p>
            <a:pPr marL="0" indent="0">
              <a:buNone/>
            </a:pPr>
            <a:r>
              <a:rPr lang="en-GB" dirty="0"/>
              <a:t>Thank you!</a:t>
            </a:r>
          </a:p>
        </p:txBody>
      </p:sp>
      <p:pic>
        <p:nvPicPr>
          <p:cNvPr id="5" name="Picture 4">
            <a:extLst>
              <a:ext uri="{FF2B5EF4-FFF2-40B4-BE49-F238E27FC236}">
                <a16:creationId xmlns:a16="http://schemas.microsoft.com/office/drawing/2014/main" id="{1EFBD23D-7372-0354-4E52-AAB01EAE67C5}"/>
              </a:ext>
            </a:extLst>
          </p:cNvPr>
          <p:cNvPicPr>
            <a:picLocks noChangeAspect="1"/>
          </p:cNvPicPr>
          <p:nvPr/>
        </p:nvPicPr>
        <p:blipFill>
          <a:blip r:embed="rId2"/>
          <a:stretch>
            <a:fillRect/>
          </a:stretch>
        </p:blipFill>
        <p:spPr>
          <a:xfrm>
            <a:off x="11007901" y="56166"/>
            <a:ext cx="911281" cy="541759"/>
          </a:xfrm>
          <a:prstGeom prst="rect">
            <a:avLst/>
          </a:prstGeom>
        </p:spPr>
      </p:pic>
      <p:pic>
        <p:nvPicPr>
          <p:cNvPr id="6" name="Picture 5">
            <a:extLst>
              <a:ext uri="{FF2B5EF4-FFF2-40B4-BE49-F238E27FC236}">
                <a16:creationId xmlns:a16="http://schemas.microsoft.com/office/drawing/2014/main" id="{93BCF025-9D2F-44E1-FA60-7D6014E81BF0}"/>
              </a:ext>
            </a:extLst>
          </p:cNvPr>
          <p:cNvPicPr>
            <a:picLocks noChangeAspect="1"/>
          </p:cNvPicPr>
          <p:nvPr/>
        </p:nvPicPr>
        <p:blipFill>
          <a:blip r:embed="rId3"/>
          <a:stretch>
            <a:fillRect/>
          </a:stretch>
        </p:blipFill>
        <p:spPr>
          <a:xfrm>
            <a:off x="272818" y="56166"/>
            <a:ext cx="2109647" cy="723107"/>
          </a:xfrm>
          <a:prstGeom prst="rect">
            <a:avLst/>
          </a:prstGeom>
        </p:spPr>
      </p:pic>
      <p:sp>
        <p:nvSpPr>
          <p:cNvPr id="2" name="TextBox 1">
            <a:extLst>
              <a:ext uri="{FF2B5EF4-FFF2-40B4-BE49-F238E27FC236}">
                <a16:creationId xmlns:a16="http://schemas.microsoft.com/office/drawing/2014/main" id="{D10205B3-5A35-C45C-245B-56DEC2D08738}"/>
              </a:ext>
            </a:extLst>
          </p:cNvPr>
          <p:cNvSpPr txBox="1"/>
          <p:nvPr/>
        </p:nvSpPr>
        <p:spPr>
          <a:xfrm>
            <a:off x="10849838" y="6538106"/>
            <a:ext cx="1257204" cy="276999"/>
          </a:xfrm>
          <a:prstGeom prst="rect">
            <a:avLst/>
          </a:prstGeom>
          <a:noFill/>
        </p:spPr>
        <p:txBody>
          <a:bodyPr wrap="none" rtlCol="0">
            <a:spAutoFit/>
          </a:bodyPr>
          <a:lstStyle/>
          <a:p>
            <a:r>
              <a:rPr lang="en-GB" sz="1200" i="1" dirty="0"/>
              <a:t>Z. Ghassemlooy</a:t>
            </a:r>
          </a:p>
        </p:txBody>
      </p:sp>
    </p:spTree>
    <p:extLst>
      <p:ext uri="{BB962C8B-B14F-4D97-AF65-F5344CB8AC3E}">
        <p14:creationId xmlns:p14="http://schemas.microsoft.com/office/powerpoint/2010/main" val="252229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7A581-6A0B-60C4-BCC9-93D48C3813F6}"/>
              </a:ext>
            </a:extLst>
          </p:cNvPr>
          <p:cNvSpPr>
            <a:spLocks noGrp="1"/>
          </p:cNvSpPr>
          <p:nvPr>
            <p:ph type="title"/>
          </p:nvPr>
        </p:nvSpPr>
        <p:spPr>
          <a:xfrm>
            <a:off x="947941" y="138919"/>
            <a:ext cx="10515600" cy="1325563"/>
          </a:xfrm>
        </p:spPr>
        <p:txBody>
          <a:bodyPr>
            <a:normAutofit/>
          </a:bodyPr>
          <a:lstStyle/>
          <a:p>
            <a:pPr algn="ctr"/>
            <a:r>
              <a:rPr lang="en-GB" sz="3200" b="1" dirty="0">
                <a:solidFill>
                  <a:srgbClr val="0000CC"/>
                </a:solidFill>
                <a:latin typeface="Calibri" panose="020F0502020204030204" pitchFamily="34" charset="0"/>
                <a:cs typeface="Calibri" panose="020F0502020204030204" pitchFamily="34" charset="0"/>
              </a:rPr>
              <a:t>Introduction</a:t>
            </a:r>
          </a:p>
        </p:txBody>
      </p:sp>
      <p:sp>
        <p:nvSpPr>
          <p:cNvPr id="3" name="Content Placeholder 2">
            <a:extLst>
              <a:ext uri="{FF2B5EF4-FFF2-40B4-BE49-F238E27FC236}">
                <a16:creationId xmlns:a16="http://schemas.microsoft.com/office/drawing/2014/main" id="{FC2562D3-3BE0-214A-F928-AD09FCDE8714}"/>
              </a:ext>
            </a:extLst>
          </p:cNvPr>
          <p:cNvSpPr>
            <a:spLocks noGrp="1"/>
          </p:cNvSpPr>
          <p:nvPr>
            <p:ph idx="1"/>
          </p:nvPr>
        </p:nvSpPr>
        <p:spPr/>
        <p:txBody>
          <a:bodyPr>
            <a:normAutofit lnSpcReduction="10000"/>
          </a:bodyPr>
          <a:lstStyle/>
          <a:p>
            <a:pPr algn="just"/>
            <a:r>
              <a:rPr lang="en-GB" dirty="0">
                <a:solidFill>
                  <a:srgbClr val="0000CC"/>
                </a:solidFill>
                <a:latin typeface="Calibri" panose="020F0502020204030204" pitchFamily="34" charset="0"/>
                <a:cs typeface="Calibri" panose="020F0502020204030204" pitchFamily="34" charset="0"/>
              </a:rPr>
              <a:t>A system is a complex entity to deal with it, where there are so many parameters needs to be considered to achieve the required performance metrics. This process also involves trade-off between many different parameters and performance metrics. This set of slides outlines some of the key modules and their features in optical wireless communication systems, as well as the key performance indicators. It is by no means a complete overview but is a starter that could be beneficial to MSc and PhD students doing research in optical wireless communications, which can also be applied to other communications with some changes.</a:t>
            </a:r>
          </a:p>
          <a:p>
            <a:pPr algn="just"/>
            <a:r>
              <a:rPr lang="en-GB" dirty="0">
                <a:solidFill>
                  <a:srgbClr val="0000CC"/>
                </a:solidFill>
                <a:latin typeface="Calibri" panose="020F0502020204030204" pitchFamily="34" charset="0"/>
                <a:cs typeface="Calibri" panose="020F0502020204030204" pitchFamily="34" charset="0"/>
              </a:rPr>
              <a:t>Any comments, suggestions, etc. are welcome.</a:t>
            </a:r>
          </a:p>
          <a:p>
            <a:pPr algn="just"/>
            <a:endParaRPr lang="en-GB" dirty="0">
              <a:solidFill>
                <a:srgbClr val="0000CC"/>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1A95A7D-2F2F-1B12-E04D-6E903D55E6E5}"/>
              </a:ext>
            </a:extLst>
          </p:cNvPr>
          <p:cNvSpPr txBox="1"/>
          <p:nvPr/>
        </p:nvSpPr>
        <p:spPr>
          <a:xfrm>
            <a:off x="10849838" y="6538106"/>
            <a:ext cx="1257204" cy="276999"/>
          </a:xfrm>
          <a:prstGeom prst="rect">
            <a:avLst/>
          </a:prstGeom>
          <a:noFill/>
        </p:spPr>
        <p:txBody>
          <a:bodyPr wrap="none" rtlCol="0">
            <a:spAutoFit/>
          </a:bodyPr>
          <a:lstStyle/>
          <a:p>
            <a:r>
              <a:rPr lang="en-GB" sz="1200" i="1" dirty="0"/>
              <a:t>Z. Ghassemlooy</a:t>
            </a:r>
          </a:p>
        </p:txBody>
      </p:sp>
      <p:pic>
        <p:nvPicPr>
          <p:cNvPr id="10" name="Picture 9">
            <a:extLst>
              <a:ext uri="{FF2B5EF4-FFF2-40B4-BE49-F238E27FC236}">
                <a16:creationId xmlns:a16="http://schemas.microsoft.com/office/drawing/2014/main" id="{7800A151-8691-1CA2-A516-BB8B1EE60838}"/>
              </a:ext>
            </a:extLst>
          </p:cNvPr>
          <p:cNvPicPr>
            <a:picLocks noChangeAspect="1"/>
          </p:cNvPicPr>
          <p:nvPr/>
        </p:nvPicPr>
        <p:blipFill>
          <a:blip r:embed="rId2"/>
          <a:stretch>
            <a:fillRect/>
          </a:stretch>
        </p:blipFill>
        <p:spPr>
          <a:xfrm>
            <a:off x="11007901" y="56166"/>
            <a:ext cx="911281" cy="541759"/>
          </a:xfrm>
          <a:prstGeom prst="rect">
            <a:avLst/>
          </a:prstGeom>
        </p:spPr>
      </p:pic>
      <p:pic>
        <p:nvPicPr>
          <p:cNvPr id="11" name="Picture 10">
            <a:extLst>
              <a:ext uri="{FF2B5EF4-FFF2-40B4-BE49-F238E27FC236}">
                <a16:creationId xmlns:a16="http://schemas.microsoft.com/office/drawing/2014/main" id="{E6E42B3B-CD1B-F980-2149-A499E6FEE9D0}"/>
              </a:ext>
            </a:extLst>
          </p:cNvPr>
          <p:cNvPicPr>
            <a:picLocks noChangeAspect="1"/>
          </p:cNvPicPr>
          <p:nvPr/>
        </p:nvPicPr>
        <p:blipFill>
          <a:blip r:embed="rId3"/>
          <a:stretch>
            <a:fillRect/>
          </a:stretch>
        </p:blipFill>
        <p:spPr>
          <a:xfrm>
            <a:off x="272818" y="97641"/>
            <a:ext cx="2109647" cy="723107"/>
          </a:xfrm>
          <a:prstGeom prst="rect">
            <a:avLst/>
          </a:prstGeom>
        </p:spPr>
      </p:pic>
    </p:spTree>
    <p:extLst>
      <p:ext uri="{BB962C8B-B14F-4D97-AF65-F5344CB8AC3E}">
        <p14:creationId xmlns:p14="http://schemas.microsoft.com/office/powerpoint/2010/main" val="465459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C5DC63-9335-0F81-0924-65F7AB7676B0}"/>
              </a:ext>
            </a:extLst>
          </p:cNvPr>
          <p:cNvSpPr txBox="1">
            <a:spLocks/>
          </p:cNvSpPr>
          <p:nvPr/>
        </p:nvSpPr>
        <p:spPr>
          <a:xfrm>
            <a:off x="3000375" y="44625"/>
            <a:ext cx="6191250" cy="922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0000CC"/>
                </a:solidFill>
                <a:latin typeface="+mn-lt"/>
              </a:rPr>
              <a:t>Communication System</a:t>
            </a:r>
            <a:endParaRPr lang="en-GB" sz="3200" b="1" dirty="0">
              <a:solidFill>
                <a:srgbClr val="C00000"/>
              </a:solidFill>
              <a:latin typeface="+mn-lt"/>
            </a:endParaRPr>
          </a:p>
        </p:txBody>
      </p:sp>
      <p:pic>
        <p:nvPicPr>
          <p:cNvPr id="6" name="Picture 5">
            <a:extLst>
              <a:ext uri="{FF2B5EF4-FFF2-40B4-BE49-F238E27FC236}">
                <a16:creationId xmlns:a16="http://schemas.microsoft.com/office/drawing/2014/main" id="{843053E1-3704-238B-43C9-A505AD48C6EC}"/>
              </a:ext>
            </a:extLst>
          </p:cNvPr>
          <p:cNvPicPr>
            <a:picLocks noChangeAspect="1"/>
          </p:cNvPicPr>
          <p:nvPr/>
        </p:nvPicPr>
        <p:blipFill>
          <a:blip r:embed="rId2"/>
          <a:stretch>
            <a:fillRect/>
          </a:stretch>
        </p:blipFill>
        <p:spPr>
          <a:xfrm>
            <a:off x="11007901" y="56166"/>
            <a:ext cx="911281" cy="541759"/>
          </a:xfrm>
          <a:prstGeom prst="rect">
            <a:avLst/>
          </a:prstGeom>
        </p:spPr>
      </p:pic>
      <p:sp>
        <p:nvSpPr>
          <p:cNvPr id="8" name="TextBox 7">
            <a:extLst>
              <a:ext uri="{FF2B5EF4-FFF2-40B4-BE49-F238E27FC236}">
                <a16:creationId xmlns:a16="http://schemas.microsoft.com/office/drawing/2014/main" id="{03A0723B-C5BC-A91A-40AA-E0FDF54E289B}"/>
              </a:ext>
            </a:extLst>
          </p:cNvPr>
          <p:cNvSpPr txBox="1"/>
          <p:nvPr/>
        </p:nvSpPr>
        <p:spPr>
          <a:xfrm>
            <a:off x="1488819" y="1500972"/>
            <a:ext cx="1849417" cy="369332"/>
          </a:xfrm>
          <a:prstGeom prst="rect">
            <a:avLst/>
          </a:prstGeom>
          <a:solidFill>
            <a:schemeClr val="accent3">
              <a:lumMod val="60000"/>
              <a:lumOff val="40000"/>
            </a:schemeClr>
          </a:solidFill>
        </p:spPr>
        <p:txBody>
          <a:bodyPr wrap="none" rtlCol="0">
            <a:spAutoFit/>
          </a:bodyPr>
          <a:lstStyle/>
          <a:p>
            <a:r>
              <a:rPr lang="en-GB" b="1" dirty="0"/>
              <a:t>Transmitter (Tx) </a:t>
            </a:r>
          </a:p>
        </p:txBody>
      </p:sp>
      <p:sp>
        <p:nvSpPr>
          <p:cNvPr id="9" name="TextBox 8">
            <a:extLst>
              <a:ext uri="{FF2B5EF4-FFF2-40B4-BE49-F238E27FC236}">
                <a16:creationId xmlns:a16="http://schemas.microsoft.com/office/drawing/2014/main" id="{761A3575-702E-46D6-BC87-34D97819269F}"/>
              </a:ext>
            </a:extLst>
          </p:cNvPr>
          <p:cNvSpPr txBox="1"/>
          <p:nvPr/>
        </p:nvSpPr>
        <p:spPr>
          <a:xfrm>
            <a:off x="4167132" y="1500972"/>
            <a:ext cx="1117614" cy="369332"/>
          </a:xfrm>
          <a:prstGeom prst="rect">
            <a:avLst/>
          </a:prstGeom>
          <a:solidFill>
            <a:schemeClr val="bg1">
              <a:lumMod val="65000"/>
            </a:schemeClr>
          </a:solidFill>
        </p:spPr>
        <p:txBody>
          <a:bodyPr wrap="none" rtlCol="0">
            <a:spAutoFit/>
          </a:bodyPr>
          <a:lstStyle/>
          <a:p>
            <a:r>
              <a:rPr lang="en-GB" b="1" dirty="0"/>
              <a:t>Channel </a:t>
            </a:r>
          </a:p>
        </p:txBody>
      </p:sp>
      <p:sp>
        <p:nvSpPr>
          <p:cNvPr id="10" name="TextBox 9">
            <a:extLst>
              <a:ext uri="{FF2B5EF4-FFF2-40B4-BE49-F238E27FC236}">
                <a16:creationId xmlns:a16="http://schemas.microsoft.com/office/drawing/2014/main" id="{89494DDF-026E-7137-1EC6-24D2099473F1}"/>
              </a:ext>
            </a:extLst>
          </p:cNvPr>
          <p:cNvSpPr txBox="1"/>
          <p:nvPr/>
        </p:nvSpPr>
        <p:spPr>
          <a:xfrm>
            <a:off x="6073078" y="1500972"/>
            <a:ext cx="1588255" cy="369332"/>
          </a:xfrm>
          <a:prstGeom prst="rect">
            <a:avLst/>
          </a:prstGeom>
          <a:solidFill>
            <a:schemeClr val="tx2">
              <a:lumMod val="50000"/>
              <a:lumOff val="50000"/>
            </a:schemeClr>
          </a:solidFill>
        </p:spPr>
        <p:txBody>
          <a:bodyPr wrap="none" rtlCol="0">
            <a:spAutoFit/>
          </a:bodyPr>
          <a:lstStyle/>
          <a:p>
            <a:r>
              <a:rPr lang="en-GB" b="1" dirty="0"/>
              <a:t>Receiver (Rx) </a:t>
            </a:r>
          </a:p>
        </p:txBody>
      </p:sp>
      <p:sp>
        <p:nvSpPr>
          <p:cNvPr id="11" name="TextBox 10">
            <a:extLst>
              <a:ext uri="{FF2B5EF4-FFF2-40B4-BE49-F238E27FC236}">
                <a16:creationId xmlns:a16="http://schemas.microsoft.com/office/drawing/2014/main" id="{5B89A15D-E9EF-7D18-DA07-1DA9AC2F4183}"/>
              </a:ext>
            </a:extLst>
          </p:cNvPr>
          <p:cNvSpPr txBox="1"/>
          <p:nvPr/>
        </p:nvSpPr>
        <p:spPr>
          <a:xfrm>
            <a:off x="3961915" y="2505670"/>
            <a:ext cx="1528047" cy="923330"/>
          </a:xfrm>
          <a:prstGeom prst="rect">
            <a:avLst/>
          </a:prstGeom>
          <a:solidFill>
            <a:srgbClr val="FF0000"/>
          </a:solidFill>
        </p:spPr>
        <p:txBody>
          <a:bodyPr wrap="none" rtlCol="0">
            <a:spAutoFit/>
          </a:bodyPr>
          <a:lstStyle/>
          <a:p>
            <a:pPr algn="ctr"/>
            <a:r>
              <a:rPr lang="en-GB" b="1" dirty="0"/>
              <a:t>Noise </a:t>
            </a:r>
          </a:p>
          <a:p>
            <a:pPr algn="ctr"/>
            <a:r>
              <a:rPr lang="en-GB" b="1" dirty="0"/>
              <a:t>+ </a:t>
            </a:r>
          </a:p>
          <a:p>
            <a:pPr algn="ctr"/>
            <a:r>
              <a:rPr lang="en-GB" b="1" dirty="0"/>
              <a:t>Interference </a:t>
            </a:r>
          </a:p>
        </p:txBody>
      </p:sp>
      <p:cxnSp>
        <p:nvCxnSpPr>
          <p:cNvPr id="13" name="Straight Arrow Connector 12">
            <a:extLst>
              <a:ext uri="{FF2B5EF4-FFF2-40B4-BE49-F238E27FC236}">
                <a16:creationId xmlns:a16="http://schemas.microsoft.com/office/drawing/2014/main" id="{A5A70BA4-3607-4ABD-68D0-106DB60F5B35}"/>
              </a:ext>
            </a:extLst>
          </p:cNvPr>
          <p:cNvCxnSpPr>
            <a:stCxn id="8" idx="3"/>
            <a:endCxn id="9" idx="1"/>
          </p:cNvCxnSpPr>
          <p:nvPr/>
        </p:nvCxnSpPr>
        <p:spPr>
          <a:xfrm>
            <a:off x="3338236" y="1685638"/>
            <a:ext cx="8288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4E4B82E5-798C-063A-AD6C-855DE8580320}"/>
              </a:ext>
            </a:extLst>
          </p:cNvPr>
          <p:cNvCxnSpPr>
            <a:stCxn id="9" idx="3"/>
            <a:endCxn id="10" idx="1"/>
          </p:cNvCxnSpPr>
          <p:nvPr/>
        </p:nvCxnSpPr>
        <p:spPr>
          <a:xfrm>
            <a:off x="5284746" y="1685638"/>
            <a:ext cx="7883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EE8B728E-E910-A3B5-3352-691BD4AC02B0}"/>
              </a:ext>
            </a:extLst>
          </p:cNvPr>
          <p:cNvCxnSpPr>
            <a:stCxn id="11" idx="0"/>
            <a:endCxn id="9" idx="2"/>
          </p:cNvCxnSpPr>
          <p:nvPr/>
        </p:nvCxnSpPr>
        <p:spPr>
          <a:xfrm flipV="1">
            <a:off x="4725939" y="1870304"/>
            <a:ext cx="0" cy="6353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7BDF914C-EBD4-B72A-7A26-F6ED3B22E6C5}"/>
              </a:ext>
            </a:extLst>
          </p:cNvPr>
          <p:cNvSpPr txBox="1"/>
          <p:nvPr/>
        </p:nvSpPr>
        <p:spPr>
          <a:xfrm>
            <a:off x="3483776" y="1356062"/>
            <a:ext cx="497252" cy="369332"/>
          </a:xfrm>
          <a:prstGeom prst="rect">
            <a:avLst/>
          </a:prstGeom>
          <a:noFill/>
        </p:spPr>
        <p:txBody>
          <a:bodyPr wrap="none" rtlCol="0">
            <a:spAutoFit/>
          </a:bodyPr>
          <a:lstStyle/>
          <a:p>
            <a:r>
              <a:rPr lang="en-GB" i="1" dirty="0"/>
              <a:t>x</a:t>
            </a:r>
            <a:r>
              <a:rPr lang="en-GB" dirty="0"/>
              <a:t>(</a:t>
            </a:r>
            <a:r>
              <a:rPr lang="en-GB" i="1" dirty="0"/>
              <a:t>t</a:t>
            </a:r>
            <a:r>
              <a:rPr lang="en-GB" dirty="0"/>
              <a:t>)</a:t>
            </a:r>
          </a:p>
        </p:txBody>
      </p:sp>
      <p:sp>
        <p:nvSpPr>
          <p:cNvPr id="19" name="TextBox 18">
            <a:extLst>
              <a:ext uri="{FF2B5EF4-FFF2-40B4-BE49-F238E27FC236}">
                <a16:creationId xmlns:a16="http://schemas.microsoft.com/office/drawing/2014/main" id="{DEDAA17F-E9F8-68D6-31FC-9A75C8CB8765}"/>
              </a:ext>
            </a:extLst>
          </p:cNvPr>
          <p:cNvSpPr txBox="1"/>
          <p:nvPr/>
        </p:nvSpPr>
        <p:spPr>
          <a:xfrm>
            <a:off x="5429399" y="1343242"/>
            <a:ext cx="468398" cy="369332"/>
          </a:xfrm>
          <a:prstGeom prst="rect">
            <a:avLst/>
          </a:prstGeom>
          <a:noFill/>
        </p:spPr>
        <p:txBody>
          <a:bodyPr wrap="none" rtlCol="0">
            <a:spAutoFit/>
          </a:bodyPr>
          <a:lstStyle/>
          <a:p>
            <a:r>
              <a:rPr lang="en-GB" i="1" dirty="0"/>
              <a:t>r</a:t>
            </a:r>
            <a:r>
              <a:rPr lang="en-GB" dirty="0"/>
              <a:t>(</a:t>
            </a:r>
            <a:r>
              <a:rPr lang="en-GB" i="1" dirty="0"/>
              <a:t>t</a:t>
            </a:r>
            <a:r>
              <a:rPr lang="en-GB" dirty="0"/>
              <a:t>)</a:t>
            </a:r>
          </a:p>
        </p:txBody>
      </p:sp>
      <p:sp>
        <p:nvSpPr>
          <p:cNvPr id="20" name="TextBox 19">
            <a:extLst>
              <a:ext uri="{FF2B5EF4-FFF2-40B4-BE49-F238E27FC236}">
                <a16:creationId xmlns:a16="http://schemas.microsoft.com/office/drawing/2014/main" id="{C687579A-0AFB-9D99-6145-9E3806F46B80}"/>
              </a:ext>
            </a:extLst>
          </p:cNvPr>
          <p:cNvSpPr txBox="1"/>
          <p:nvPr/>
        </p:nvSpPr>
        <p:spPr>
          <a:xfrm>
            <a:off x="4725938" y="2003321"/>
            <a:ext cx="518091" cy="369332"/>
          </a:xfrm>
          <a:prstGeom prst="rect">
            <a:avLst/>
          </a:prstGeom>
          <a:noFill/>
        </p:spPr>
        <p:txBody>
          <a:bodyPr wrap="none" rtlCol="0">
            <a:spAutoFit/>
          </a:bodyPr>
          <a:lstStyle/>
          <a:p>
            <a:r>
              <a:rPr lang="en-GB" i="1" dirty="0"/>
              <a:t>n</a:t>
            </a:r>
            <a:r>
              <a:rPr lang="en-GB" dirty="0"/>
              <a:t>(</a:t>
            </a:r>
            <a:r>
              <a:rPr lang="en-GB" i="1" dirty="0"/>
              <a:t>t</a:t>
            </a:r>
            <a:r>
              <a:rPr lang="en-GB" dirty="0"/>
              <a:t>)</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2008E13-F321-2CAC-2487-B47021259557}"/>
                  </a:ext>
                </a:extLst>
              </p:cNvPr>
              <p:cNvSpPr txBox="1"/>
              <p:nvPr/>
            </p:nvSpPr>
            <p:spPr>
              <a:xfrm>
                <a:off x="6790200" y="2331528"/>
                <a:ext cx="29753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solidFill>
                            <a:srgbClr val="0000CC"/>
                          </a:solidFill>
                          <a:latin typeface="Cambria Math" panose="02040503050406030204" pitchFamily="18" charset="0"/>
                        </a:rPr>
                        <m:t>𝒓</m:t>
                      </m:r>
                      <m:d>
                        <m:dPr>
                          <m:ctrlPr>
                            <a:rPr lang="en-GB" b="1" i="1" smtClean="0">
                              <a:solidFill>
                                <a:srgbClr val="0000CC"/>
                              </a:solidFill>
                              <a:latin typeface="Cambria Math" panose="02040503050406030204" pitchFamily="18" charset="0"/>
                            </a:rPr>
                          </m:ctrlPr>
                        </m:dPr>
                        <m:e>
                          <m:r>
                            <a:rPr lang="en-GB" b="1" i="1" smtClean="0">
                              <a:solidFill>
                                <a:srgbClr val="0000CC"/>
                              </a:solidFill>
                              <a:latin typeface="Cambria Math" panose="02040503050406030204" pitchFamily="18" charset="0"/>
                            </a:rPr>
                            <m:t>𝒕</m:t>
                          </m:r>
                        </m:e>
                      </m:d>
                      <m:r>
                        <a:rPr lang="en-GB" b="1" i="1" smtClean="0">
                          <a:solidFill>
                            <a:srgbClr val="0000CC"/>
                          </a:solidFill>
                          <a:latin typeface="Cambria Math" panose="02040503050406030204" pitchFamily="18" charset="0"/>
                        </a:rPr>
                        <m:t>=</m:t>
                      </m:r>
                      <m:r>
                        <a:rPr lang="en-GB" b="1" i="1" smtClean="0">
                          <a:solidFill>
                            <a:srgbClr val="0000CC"/>
                          </a:solidFill>
                          <a:latin typeface="Cambria Math" panose="02040503050406030204" pitchFamily="18" charset="0"/>
                        </a:rPr>
                        <m:t>𝒙</m:t>
                      </m:r>
                      <m:d>
                        <m:dPr>
                          <m:ctrlPr>
                            <a:rPr lang="en-GB" b="1" i="1" smtClean="0">
                              <a:solidFill>
                                <a:srgbClr val="0000CC"/>
                              </a:solidFill>
                              <a:latin typeface="Cambria Math" panose="02040503050406030204" pitchFamily="18" charset="0"/>
                            </a:rPr>
                          </m:ctrlPr>
                        </m:dPr>
                        <m:e>
                          <m:r>
                            <a:rPr lang="en-GB" b="1" i="1" smtClean="0">
                              <a:solidFill>
                                <a:srgbClr val="0000CC"/>
                              </a:solidFill>
                              <a:latin typeface="Cambria Math" panose="02040503050406030204" pitchFamily="18" charset="0"/>
                            </a:rPr>
                            <m:t>𝒕</m:t>
                          </m:r>
                        </m:e>
                      </m:d>
                      <m:r>
                        <a:rPr lang="en-GB" b="1" i="1" smtClean="0">
                          <a:solidFill>
                            <a:srgbClr val="0000CC"/>
                          </a:solidFill>
                          <a:latin typeface="Cambria Math" panose="02040503050406030204" pitchFamily="18" charset="0"/>
                        </a:rPr>
                        <m:t>𝒉</m:t>
                      </m:r>
                      <m:d>
                        <m:dPr>
                          <m:ctrlPr>
                            <a:rPr lang="en-GB" b="1" i="1" smtClean="0">
                              <a:solidFill>
                                <a:srgbClr val="0000CC"/>
                              </a:solidFill>
                              <a:latin typeface="Cambria Math" panose="02040503050406030204" pitchFamily="18" charset="0"/>
                            </a:rPr>
                          </m:ctrlPr>
                        </m:dPr>
                        <m:e>
                          <m:r>
                            <a:rPr lang="en-GB" b="1" i="1" smtClean="0">
                              <a:solidFill>
                                <a:srgbClr val="0000CC"/>
                              </a:solidFill>
                              <a:latin typeface="Cambria Math" panose="02040503050406030204" pitchFamily="18" charset="0"/>
                            </a:rPr>
                            <m:t>𝒕</m:t>
                          </m:r>
                        </m:e>
                      </m:d>
                      <m:r>
                        <a:rPr lang="en-GB" b="1" i="1" smtClean="0">
                          <a:solidFill>
                            <a:srgbClr val="0000CC"/>
                          </a:solidFill>
                          <a:latin typeface="Cambria Math" panose="02040503050406030204" pitchFamily="18" charset="0"/>
                        </a:rPr>
                        <m:t>+</m:t>
                      </m:r>
                      <m:r>
                        <a:rPr lang="en-GB" b="1" i="1" smtClean="0">
                          <a:solidFill>
                            <a:srgbClr val="0000CC"/>
                          </a:solidFill>
                          <a:latin typeface="Cambria Math" panose="02040503050406030204" pitchFamily="18" charset="0"/>
                        </a:rPr>
                        <m:t>𝒏</m:t>
                      </m:r>
                      <m:d>
                        <m:dPr>
                          <m:ctrlPr>
                            <a:rPr lang="en-GB" b="1" i="1" smtClean="0">
                              <a:solidFill>
                                <a:srgbClr val="0000CC"/>
                              </a:solidFill>
                              <a:latin typeface="Cambria Math" panose="02040503050406030204" pitchFamily="18" charset="0"/>
                            </a:rPr>
                          </m:ctrlPr>
                        </m:dPr>
                        <m:e>
                          <m:r>
                            <a:rPr lang="en-GB" b="1" i="1" smtClean="0">
                              <a:solidFill>
                                <a:srgbClr val="0000CC"/>
                              </a:solidFill>
                              <a:latin typeface="Cambria Math" panose="02040503050406030204" pitchFamily="18" charset="0"/>
                            </a:rPr>
                            <m:t>𝒕</m:t>
                          </m:r>
                        </m:e>
                      </m:d>
                      <m:r>
                        <a:rPr lang="en-GB" b="1" i="1" smtClean="0">
                          <a:solidFill>
                            <a:srgbClr val="0000CC"/>
                          </a:solidFill>
                          <a:latin typeface="Cambria Math" panose="02040503050406030204" pitchFamily="18" charset="0"/>
                        </a:rPr>
                        <m:t>+</m:t>
                      </m:r>
                      <m:r>
                        <a:rPr lang="en-GB" b="1" i="1" smtClean="0">
                          <a:solidFill>
                            <a:srgbClr val="0000CC"/>
                          </a:solidFill>
                          <a:latin typeface="Cambria Math" panose="02040503050406030204" pitchFamily="18" charset="0"/>
                        </a:rPr>
                        <m:t>𝒊</m:t>
                      </m:r>
                      <m:r>
                        <a:rPr lang="en-GB" b="1" i="1" smtClean="0">
                          <a:solidFill>
                            <a:srgbClr val="0000CC"/>
                          </a:solidFill>
                          <a:latin typeface="Cambria Math" panose="02040503050406030204" pitchFamily="18" charset="0"/>
                        </a:rPr>
                        <m:t>(</m:t>
                      </m:r>
                      <m:r>
                        <a:rPr lang="en-GB" b="1" i="1" smtClean="0">
                          <a:solidFill>
                            <a:srgbClr val="0000CC"/>
                          </a:solidFill>
                          <a:latin typeface="Cambria Math" panose="02040503050406030204" pitchFamily="18" charset="0"/>
                        </a:rPr>
                        <m:t>𝒕</m:t>
                      </m:r>
                      <m:r>
                        <a:rPr lang="en-GB" b="1" i="1" smtClean="0">
                          <a:solidFill>
                            <a:srgbClr val="0000CC"/>
                          </a:solidFill>
                          <a:latin typeface="Cambria Math" panose="02040503050406030204" pitchFamily="18" charset="0"/>
                        </a:rPr>
                        <m:t>)</m:t>
                      </m:r>
                    </m:oMath>
                  </m:oMathPara>
                </a14:m>
                <a:endParaRPr lang="en-GB" b="1" dirty="0">
                  <a:solidFill>
                    <a:srgbClr val="0000CC"/>
                  </a:solidFill>
                </a:endParaRPr>
              </a:p>
            </p:txBody>
          </p:sp>
        </mc:Choice>
        <mc:Fallback xmlns="">
          <p:sp>
            <p:nvSpPr>
              <p:cNvPr id="21" name="TextBox 20">
                <a:extLst>
                  <a:ext uri="{FF2B5EF4-FFF2-40B4-BE49-F238E27FC236}">
                    <a16:creationId xmlns:a16="http://schemas.microsoft.com/office/drawing/2014/main" id="{32008E13-F321-2CAC-2487-B47021259557}"/>
                  </a:ext>
                </a:extLst>
              </p:cNvPr>
              <p:cNvSpPr txBox="1">
                <a:spLocks noRot="1" noChangeAspect="1" noMove="1" noResize="1" noEditPoints="1" noAdjustHandles="1" noChangeArrowheads="1" noChangeShapeType="1" noTextEdit="1"/>
              </p:cNvSpPr>
              <p:nvPr/>
            </p:nvSpPr>
            <p:spPr>
              <a:xfrm>
                <a:off x="6790200" y="2331528"/>
                <a:ext cx="2975302" cy="276999"/>
              </a:xfrm>
              <a:prstGeom prst="rect">
                <a:avLst/>
              </a:prstGeom>
              <a:blipFill>
                <a:blip r:embed="rId3"/>
                <a:stretch>
                  <a:fillRect l="-820" t="-2174" r="-2664" b="-32609"/>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B798A1B5-9585-2913-1D10-333D3FA799BD}"/>
              </a:ext>
            </a:extLst>
          </p:cNvPr>
          <p:cNvSpPr txBox="1"/>
          <p:nvPr/>
        </p:nvSpPr>
        <p:spPr>
          <a:xfrm>
            <a:off x="585510" y="1502309"/>
            <a:ext cx="521297" cy="369332"/>
          </a:xfrm>
          <a:prstGeom prst="rect">
            <a:avLst/>
          </a:prstGeom>
          <a:noFill/>
        </p:spPr>
        <p:txBody>
          <a:bodyPr wrap="none" rtlCol="0">
            <a:spAutoFit/>
          </a:bodyPr>
          <a:lstStyle/>
          <a:p>
            <a:r>
              <a:rPr lang="en-GB" i="1" dirty="0"/>
              <a:t>d</a:t>
            </a:r>
            <a:r>
              <a:rPr lang="en-GB" dirty="0"/>
              <a:t>(</a:t>
            </a:r>
            <a:r>
              <a:rPr lang="en-GB" i="1" dirty="0"/>
              <a:t>t</a:t>
            </a:r>
            <a:r>
              <a:rPr lang="en-GB" dirty="0"/>
              <a:t>)</a:t>
            </a:r>
          </a:p>
        </p:txBody>
      </p:sp>
      <p:cxnSp>
        <p:nvCxnSpPr>
          <p:cNvPr id="24" name="Straight Arrow Connector 23">
            <a:extLst>
              <a:ext uri="{FF2B5EF4-FFF2-40B4-BE49-F238E27FC236}">
                <a16:creationId xmlns:a16="http://schemas.microsoft.com/office/drawing/2014/main" id="{3A4A159C-B76A-6EBE-3618-4CC1244FA0E1}"/>
              </a:ext>
            </a:extLst>
          </p:cNvPr>
          <p:cNvCxnSpPr>
            <a:stCxn id="22" idx="3"/>
            <a:endCxn id="8" idx="1"/>
          </p:cNvCxnSpPr>
          <p:nvPr/>
        </p:nvCxnSpPr>
        <p:spPr>
          <a:xfrm flipV="1">
            <a:off x="1106807" y="1685638"/>
            <a:ext cx="382012" cy="13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8038BC7-E4F3-3D85-66DC-5BC57E140F44}"/>
                  </a:ext>
                </a:extLst>
              </p:cNvPr>
              <p:cNvSpPr txBox="1"/>
              <p:nvPr/>
            </p:nvSpPr>
            <p:spPr>
              <a:xfrm>
                <a:off x="8211554" y="1551496"/>
                <a:ext cx="476221" cy="2934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𝑑</m:t>
                          </m:r>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e>
                      </m:acc>
                    </m:oMath>
                  </m:oMathPara>
                </a14:m>
                <a:endParaRPr lang="en-GB" dirty="0"/>
              </a:p>
            </p:txBody>
          </p:sp>
        </mc:Choice>
        <mc:Fallback xmlns="">
          <p:sp>
            <p:nvSpPr>
              <p:cNvPr id="25" name="TextBox 24">
                <a:extLst>
                  <a:ext uri="{FF2B5EF4-FFF2-40B4-BE49-F238E27FC236}">
                    <a16:creationId xmlns:a16="http://schemas.microsoft.com/office/drawing/2014/main" id="{D8038BC7-E4F3-3D85-66DC-5BC57E140F44}"/>
                  </a:ext>
                </a:extLst>
              </p:cNvPr>
              <p:cNvSpPr txBox="1">
                <a:spLocks noRot="1" noChangeAspect="1" noMove="1" noResize="1" noEditPoints="1" noAdjustHandles="1" noChangeArrowheads="1" noChangeShapeType="1" noTextEdit="1"/>
              </p:cNvSpPr>
              <p:nvPr/>
            </p:nvSpPr>
            <p:spPr>
              <a:xfrm>
                <a:off x="8211554" y="1551496"/>
                <a:ext cx="476221" cy="293478"/>
              </a:xfrm>
              <a:prstGeom prst="rect">
                <a:avLst/>
              </a:prstGeom>
              <a:blipFill>
                <a:blip r:embed="rId6"/>
                <a:stretch>
                  <a:fillRect l="-12821" t="-18750" r="-20513" b="-33333"/>
                </a:stretch>
              </a:blipFill>
            </p:spPr>
            <p:txBody>
              <a:bodyPr/>
              <a:lstStyle/>
              <a:p>
                <a:r>
                  <a:rPr lang="en-GB">
                    <a:noFill/>
                  </a:rPr>
                  <a:t> </a:t>
                </a:r>
              </a:p>
            </p:txBody>
          </p:sp>
        </mc:Fallback>
      </mc:AlternateContent>
      <p:cxnSp>
        <p:nvCxnSpPr>
          <p:cNvPr id="27" name="Straight Arrow Connector 26">
            <a:extLst>
              <a:ext uri="{FF2B5EF4-FFF2-40B4-BE49-F238E27FC236}">
                <a16:creationId xmlns:a16="http://schemas.microsoft.com/office/drawing/2014/main" id="{4A4D56D7-F66D-05F1-2F5C-6AA64238A60D}"/>
              </a:ext>
            </a:extLst>
          </p:cNvPr>
          <p:cNvCxnSpPr>
            <a:stCxn id="10" idx="3"/>
            <a:endCxn id="25" idx="1"/>
          </p:cNvCxnSpPr>
          <p:nvPr/>
        </p:nvCxnSpPr>
        <p:spPr>
          <a:xfrm>
            <a:off x="7661333" y="1685638"/>
            <a:ext cx="550221" cy="125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1FDC363F-B1C9-511C-06CE-B15E6421B8E2}"/>
              </a:ext>
            </a:extLst>
          </p:cNvPr>
          <p:cNvPicPr>
            <a:picLocks noChangeAspect="1"/>
          </p:cNvPicPr>
          <p:nvPr/>
        </p:nvPicPr>
        <p:blipFill>
          <a:blip r:embed="rId7"/>
          <a:stretch>
            <a:fillRect/>
          </a:stretch>
        </p:blipFill>
        <p:spPr>
          <a:xfrm>
            <a:off x="6741346" y="3604724"/>
            <a:ext cx="4478446" cy="2790183"/>
          </a:xfrm>
          <a:prstGeom prst="rect">
            <a:avLst/>
          </a:prstGeom>
          <a:scene3d>
            <a:camera prst="orthographicFront"/>
            <a:lightRig rig="threePt" dir="t"/>
          </a:scene3d>
          <a:sp3d>
            <a:bevelT/>
          </a:sp3d>
        </p:spPr>
      </p:pic>
      <p:sp>
        <p:nvSpPr>
          <p:cNvPr id="29" name="TextBox 28">
            <a:extLst>
              <a:ext uri="{FF2B5EF4-FFF2-40B4-BE49-F238E27FC236}">
                <a16:creationId xmlns:a16="http://schemas.microsoft.com/office/drawing/2014/main" id="{DFA0D617-396D-4E30-F372-2E5C76FA9EB1}"/>
              </a:ext>
            </a:extLst>
          </p:cNvPr>
          <p:cNvSpPr txBox="1"/>
          <p:nvPr/>
        </p:nvSpPr>
        <p:spPr>
          <a:xfrm>
            <a:off x="0" y="6646178"/>
            <a:ext cx="12191999" cy="230832"/>
          </a:xfrm>
          <a:prstGeom prst="rect">
            <a:avLst/>
          </a:prstGeom>
          <a:noFill/>
        </p:spPr>
        <p:txBody>
          <a:bodyPr wrap="square">
            <a:spAutoFit/>
          </a:bodyPr>
          <a:lstStyle/>
          <a:p>
            <a:r>
              <a:rPr lang="en-GB" sz="900" dirty="0"/>
              <a:t>C. -X. Wang, J. Huang, H. Wang, X. Gao, X. You and Y. Hao, "6G Wireless Channel Measurements and Models: Trends and Challenges," in IEEE Vehicular Technology Magazine, vol. 15, no. 4, pp. 22-32, Dec. 2020, </a:t>
            </a:r>
            <a:r>
              <a:rPr lang="en-GB" sz="900" dirty="0" err="1"/>
              <a:t>doi</a:t>
            </a:r>
            <a:r>
              <a:rPr lang="en-GB" sz="900" dirty="0"/>
              <a:t>: 10.1109/MVT.2020.3018436.</a:t>
            </a:r>
          </a:p>
        </p:txBody>
      </p:sp>
      <p:sp>
        <p:nvSpPr>
          <p:cNvPr id="30" name="TextBox 29">
            <a:extLst>
              <a:ext uri="{FF2B5EF4-FFF2-40B4-BE49-F238E27FC236}">
                <a16:creationId xmlns:a16="http://schemas.microsoft.com/office/drawing/2014/main" id="{075EB744-1E2D-C78F-7F30-0C5CDA209EFD}"/>
              </a:ext>
            </a:extLst>
          </p:cNvPr>
          <p:cNvSpPr txBox="1"/>
          <p:nvPr/>
        </p:nvSpPr>
        <p:spPr>
          <a:xfrm>
            <a:off x="5284746" y="4749738"/>
            <a:ext cx="1802353" cy="369332"/>
          </a:xfrm>
          <a:prstGeom prst="rect">
            <a:avLst/>
          </a:prstGeom>
          <a:noFill/>
        </p:spPr>
        <p:txBody>
          <a:bodyPr wrap="none" rtlCol="0">
            <a:spAutoFit/>
          </a:bodyPr>
          <a:lstStyle/>
          <a:p>
            <a:r>
              <a:rPr lang="en-GB" b="1" dirty="0">
                <a:latin typeface="Calibri" panose="020F0502020204030204" pitchFamily="34" charset="0"/>
                <a:cs typeface="Calibri" panose="020F0502020204030204" pitchFamily="34" charset="0"/>
              </a:rPr>
              <a:t>Channel capacity</a:t>
            </a:r>
          </a:p>
        </p:txBody>
      </p:sp>
      <p:sp>
        <p:nvSpPr>
          <p:cNvPr id="31" name="TextBox 30">
            <a:extLst>
              <a:ext uri="{FF2B5EF4-FFF2-40B4-BE49-F238E27FC236}">
                <a16:creationId xmlns:a16="http://schemas.microsoft.com/office/drawing/2014/main" id="{32E51467-2F2E-7AAA-4D0D-79ECEDA4A568}"/>
              </a:ext>
            </a:extLst>
          </p:cNvPr>
          <p:cNvSpPr txBox="1"/>
          <p:nvPr/>
        </p:nvSpPr>
        <p:spPr>
          <a:xfrm>
            <a:off x="2026631" y="3834793"/>
            <a:ext cx="691215" cy="369332"/>
          </a:xfrm>
          <a:prstGeom prst="rect">
            <a:avLst/>
          </a:prstGeom>
          <a:noFill/>
        </p:spPr>
        <p:txBody>
          <a:bodyPr wrap="none" rtlCol="0">
            <a:spAutoFit/>
          </a:bodyPr>
          <a:lstStyle/>
          <a:p>
            <a:r>
              <a:rPr lang="en-GB" b="1" i="1" dirty="0" err="1"/>
              <a:t>C</a:t>
            </a:r>
            <a:r>
              <a:rPr lang="en-GB" b="1" baseline="-25000" dirty="0" err="1"/>
              <a:t>sum</a:t>
            </a:r>
            <a:r>
              <a:rPr lang="en-GB" b="1" dirty="0"/>
              <a:t>: </a:t>
            </a:r>
          </a:p>
        </p:txBody>
      </p:sp>
      <p:sp>
        <p:nvSpPr>
          <p:cNvPr id="32" name="Arrow: Down 31">
            <a:extLst>
              <a:ext uri="{FF2B5EF4-FFF2-40B4-BE49-F238E27FC236}">
                <a16:creationId xmlns:a16="http://schemas.microsoft.com/office/drawing/2014/main" id="{D4ADF488-EE50-CF6E-2D61-14F839D0D330}"/>
              </a:ext>
            </a:extLst>
          </p:cNvPr>
          <p:cNvSpPr/>
          <p:nvPr/>
        </p:nvSpPr>
        <p:spPr bwMode="auto">
          <a:xfrm rot="10800000">
            <a:off x="4504115" y="3900871"/>
            <a:ext cx="586150" cy="368082"/>
          </a:xfrm>
          <a:prstGeom prst="downArrow">
            <a:avLst/>
          </a:prstGeom>
          <a:solidFill>
            <a:srgbClr val="0000CC"/>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fontAlgn="base">
              <a:spcBef>
                <a:spcPct val="0"/>
              </a:spcBef>
              <a:spcAft>
                <a:spcPct val="0"/>
              </a:spcAft>
            </a:pPr>
            <a:endParaRPr lang="en-GB">
              <a:latin typeface="Arial" charset="0"/>
            </a:endParaRPr>
          </a:p>
        </p:txBody>
      </p:sp>
      <p:sp>
        <p:nvSpPr>
          <p:cNvPr id="33" name="TextBox 32">
            <a:extLst>
              <a:ext uri="{FF2B5EF4-FFF2-40B4-BE49-F238E27FC236}">
                <a16:creationId xmlns:a16="http://schemas.microsoft.com/office/drawing/2014/main" id="{C884F5CB-8BDC-B022-B83E-FE9AAFE14A55}"/>
              </a:ext>
            </a:extLst>
          </p:cNvPr>
          <p:cNvSpPr txBox="1"/>
          <p:nvPr/>
        </p:nvSpPr>
        <p:spPr>
          <a:xfrm>
            <a:off x="2150454" y="4483701"/>
            <a:ext cx="2307889" cy="1169551"/>
          </a:xfrm>
          <a:prstGeom prst="rect">
            <a:avLst/>
          </a:prstGeom>
          <a:noFill/>
        </p:spPr>
        <p:txBody>
          <a:bodyPr wrap="square" rtlCol="0">
            <a:spAutoFit/>
          </a:bodyPr>
          <a:lstStyle/>
          <a:p>
            <a:pPr marL="285750" indent="-285750">
              <a:buFont typeface="Wingdings" panose="05000000000000000000" pitchFamily="2" charset="2"/>
              <a:buChar char="§"/>
            </a:pPr>
            <a:r>
              <a:rPr lang="en-GB" sz="1400" i="1" dirty="0">
                <a:solidFill>
                  <a:srgbClr val="0000FF"/>
                </a:solidFill>
              </a:rPr>
              <a:t>B</a:t>
            </a:r>
          </a:p>
          <a:p>
            <a:pPr marL="285750" indent="-285750">
              <a:buFont typeface="Wingdings" panose="05000000000000000000" pitchFamily="2" charset="2"/>
              <a:buChar char="§"/>
            </a:pPr>
            <a:r>
              <a:rPr lang="en-GB" sz="1400" i="1" dirty="0">
                <a:solidFill>
                  <a:srgbClr val="0000FF"/>
                </a:solidFill>
              </a:rPr>
              <a:t>P</a:t>
            </a:r>
          </a:p>
          <a:p>
            <a:pPr marL="285750" indent="-285750">
              <a:buFont typeface="Wingdings" panose="05000000000000000000" pitchFamily="2" charset="2"/>
              <a:buChar char="§"/>
            </a:pPr>
            <a:r>
              <a:rPr lang="en-GB" sz="1400" dirty="0">
                <a:solidFill>
                  <a:srgbClr val="0000FF"/>
                </a:solidFill>
              </a:rPr>
              <a:t>No. of channels (space/time/</a:t>
            </a:r>
            <a:r>
              <a:rPr lang="en-GB" sz="1400" dirty="0" err="1">
                <a:solidFill>
                  <a:srgbClr val="0000FF"/>
                </a:solidFill>
              </a:rPr>
              <a:t>frequenc</a:t>
            </a:r>
            <a:r>
              <a:rPr lang="en-GB" sz="1400" dirty="0">
                <a:solidFill>
                  <a:srgbClr val="0000FF"/>
                </a:solidFill>
              </a:rPr>
              <a:t>)</a:t>
            </a:r>
          </a:p>
          <a:p>
            <a:pPr marL="285750" indent="-285750">
              <a:buFont typeface="Wingdings" panose="05000000000000000000" pitchFamily="2" charset="2"/>
              <a:buChar char="§"/>
            </a:pPr>
            <a:r>
              <a:rPr lang="en-GB" sz="1400" dirty="0">
                <a:solidFill>
                  <a:srgbClr val="0000FF"/>
                </a:solidFill>
              </a:rPr>
              <a:t>No. of </a:t>
            </a:r>
            <a:r>
              <a:rPr lang="en-GB" sz="1400" dirty="0" err="1">
                <a:solidFill>
                  <a:srgbClr val="0000FF"/>
                </a:solidFill>
              </a:rPr>
              <a:t>HetNets</a:t>
            </a:r>
            <a:endParaRPr lang="en-GB" sz="1400" dirty="0">
              <a:solidFill>
                <a:srgbClr val="0000FF"/>
              </a:solidFill>
            </a:endParaRPr>
          </a:p>
        </p:txBody>
      </p:sp>
      <p:sp>
        <p:nvSpPr>
          <p:cNvPr id="34" name="Arrow: Down 33">
            <a:extLst>
              <a:ext uri="{FF2B5EF4-FFF2-40B4-BE49-F238E27FC236}">
                <a16:creationId xmlns:a16="http://schemas.microsoft.com/office/drawing/2014/main" id="{D87E2F75-8715-4636-66D3-80AC0B4D8505}"/>
              </a:ext>
            </a:extLst>
          </p:cNvPr>
          <p:cNvSpPr/>
          <p:nvPr/>
        </p:nvSpPr>
        <p:spPr bwMode="auto">
          <a:xfrm rot="10800000">
            <a:off x="4458343" y="4560227"/>
            <a:ext cx="677694" cy="1016498"/>
          </a:xfrm>
          <a:prstGeom prst="downArrow">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fontAlgn="base">
              <a:spcBef>
                <a:spcPct val="0"/>
              </a:spcBef>
              <a:spcAft>
                <a:spcPct val="0"/>
              </a:spcAft>
            </a:pPr>
            <a:endParaRPr lang="en-GB">
              <a:latin typeface="Arial" charset="0"/>
            </a:endParaRPr>
          </a:p>
        </p:txBody>
      </p:sp>
      <p:sp>
        <p:nvSpPr>
          <p:cNvPr id="35" name="TextBox 34">
            <a:extLst>
              <a:ext uri="{FF2B5EF4-FFF2-40B4-BE49-F238E27FC236}">
                <a16:creationId xmlns:a16="http://schemas.microsoft.com/office/drawing/2014/main" id="{FEFBCC0B-9A07-43F8-A0CD-A7FB3C859292}"/>
              </a:ext>
            </a:extLst>
          </p:cNvPr>
          <p:cNvSpPr txBox="1"/>
          <p:nvPr/>
        </p:nvSpPr>
        <p:spPr>
          <a:xfrm>
            <a:off x="2132526" y="5924533"/>
            <a:ext cx="1981200" cy="523220"/>
          </a:xfrm>
          <a:prstGeom prst="rect">
            <a:avLst/>
          </a:prstGeom>
          <a:noFill/>
        </p:spPr>
        <p:txBody>
          <a:bodyPr wrap="square" rtlCol="0">
            <a:spAutoFit/>
          </a:bodyPr>
          <a:lstStyle/>
          <a:p>
            <a:pPr marL="285750" indent="-285750">
              <a:buFont typeface="Wingdings" panose="05000000000000000000" pitchFamily="2" charset="2"/>
              <a:buChar char="§"/>
            </a:pPr>
            <a:r>
              <a:rPr lang="en-GB" sz="1400" dirty="0">
                <a:solidFill>
                  <a:srgbClr val="C00000"/>
                </a:solidFill>
              </a:rPr>
              <a:t>Interference</a:t>
            </a:r>
          </a:p>
          <a:p>
            <a:pPr marL="285750" indent="-285750">
              <a:buFont typeface="Wingdings" panose="05000000000000000000" pitchFamily="2" charset="2"/>
              <a:buChar char="§"/>
            </a:pPr>
            <a:r>
              <a:rPr lang="en-GB" sz="1400" dirty="0">
                <a:solidFill>
                  <a:srgbClr val="C00000"/>
                </a:solidFill>
              </a:rPr>
              <a:t>Noise</a:t>
            </a:r>
          </a:p>
        </p:txBody>
      </p:sp>
      <p:sp>
        <p:nvSpPr>
          <p:cNvPr id="36" name="Arrow: Down 35">
            <a:extLst>
              <a:ext uri="{FF2B5EF4-FFF2-40B4-BE49-F238E27FC236}">
                <a16:creationId xmlns:a16="http://schemas.microsoft.com/office/drawing/2014/main" id="{A54D8099-0BA1-002D-4C38-9C6DDD9D2DF9}"/>
              </a:ext>
            </a:extLst>
          </p:cNvPr>
          <p:cNvSpPr/>
          <p:nvPr/>
        </p:nvSpPr>
        <p:spPr bwMode="auto">
          <a:xfrm>
            <a:off x="4548981" y="6021750"/>
            <a:ext cx="128" cy="276999"/>
          </a:xfrm>
          <a:prstGeom prst="downArrow">
            <a:avLst/>
          </a:prstGeom>
          <a:solidFill>
            <a:schemeClr val="bg1">
              <a:lumMod val="65000"/>
            </a:scheme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fontAlgn="base">
              <a:spcBef>
                <a:spcPct val="0"/>
              </a:spcBef>
              <a:spcAft>
                <a:spcPct val="0"/>
              </a:spcAft>
            </a:pPr>
            <a:endParaRPr lang="en-GB">
              <a:latin typeface="Arial" charset="0"/>
            </a:endParaRPr>
          </a:p>
        </p:txBody>
      </p:sp>
      <p:sp>
        <p:nvSpPr>
          <p:cNvPr id="37" name="Arrow: Down 36">
            <a:extLst>
              <a:ext uri="{FF2B5EF4-FFF2-40B4-BE49-F238E27FC236}">
                <a16:creationId xmlns:a16="http://schemas.microsoft.com/office/drawing/2014/main" id="{7583A733-89B2-A54E-463A-568DF37B3100}"/>
              </a:ext>
            </a:extLst>
          </p:cNvPr>
          <p:cNvSpPr/>
          <p:nvPr/>
        </p:nvSpPr>
        <p:spPr bwMode="auto">
          <a:xfrm>
            <a:off x="4530490" y="6002774"/>
            <a:ext cx="533400" cy="358974"/>
          </a:xfrm>
          <a:prstGeom prst="downArrow">
            <a:avLst/>
          </a:prstGeom>
          <a:solidFill>
            <a:schemeClr val="bg1">
              <a:lumMod val="65000"/>
            </a:scheme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pic>
        <p:nvPicPr>
          <p:cNvPr id="2" name="Picture 1">
            <a:extLst>
              <a:ext uri="{FF2B5EF4-FFF2-40B4-BE49-F238E27FC236}">
                <a16:creationId xmlns:a16="http://schemas.microsoft.com/office/drawing/2014/main" id="{02F01F48-4856-410E-71CE-BC26B239471F}"/>
              </a:ext>
            </a:extLst>
          </p:cNvPr>
          <p:cNvPicPr>
            <a:picLocks noChangeAspect="1"/>
          </p:cNvPicPr>
          <p:nvPr/>
        </p:nvPicPr>
        <p:blipFill>
          <a:blip r:embed="rId8"/>
          <a:stretch>
            <a:fillRect/>
          </a:stretch>
        </p:blipFill>
        <p:spPr>
          <a:xfrm>
            <a:off x="272818" y="97641"/>
            <a:ext cx="2109647" cy="723107"/>
          </a:xfrm>
          <a:prstGeom prst="rect">
            <a:avLst/>
          </a:prstGeom>
        </p:spPr>
      </p:pic>
    </p:spTree>
    <p:extLst>
      <p:ext uri="{BB962C8B-B14F-4D97-AF65-F5344CB8AC3E}">
        <p14:creationId xmlns:p14="http://schemas.microsoft.com/office/powerpoint/2010/main" val="324281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circle(in)">
                                      <p:cBhvr>
                                        <p:cTn id="10" dur="2000"/>
                                        <p:tgtEl>
                                          <p:spTgt spid="3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circle(in)">
                                      <p:cBhvr>
                                        <p:cTn id="13" dur="2000"/>
                                        <p:tgtEl>
                                          <p:spTgt spid="3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circle(in)">
                                      <p:cBhvr>
                                        <p:cTn id="16" dur="2000"/>
                                        <p:tgtEl>
                                          <p:spTgt spid="3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circle(in)">
                                      <p:cBhvr>
                                        <p:cTn id="19" dur="2000"/>
                                        <p:tgtEl>
                                          <p:spTgt spid="3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circle(in)">
                                      <p:cBhvr>
                                        <p:cTn id="22" dur="2000"/>
                                        <p:tgtEl>
                                          <p:spTgt spid="3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circle(in)">
                                      <p:cBhvr>
                                        <p:cTn id="25"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P spid="34" grpId="0" animBg="1"/>
      <p:bldP spid="35" grpId="0"/>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6F1BA-6388-6E9A-7B9B-0392240F3AEE}"/>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9E44A94-B909-C542-7F1E-3A862CEE62F6}"/>
              </a:ext>
            </a:extLst>
          </p:cNvPr>
          <p:cNvGraphicFramePr/>
          <p:nvPr/>
        </p:nvGraphicFramePr>
        <p:xfrm>
          <a:off x="3708726" y="94340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CAB5242E-DB47-3571-952A-C4C94A60D94B}"/>
              </a:ext>
            </a:extLst>
          </p:cNvPr>
          <p:cNvGrpSpPr/>
          <p:nvPr/>
        </p:nvGrpSpPr>
        <p:grpSpPr>
          <a:xfrm>
            <a:off x="8859998" y="3541608"/>
            <a:ext cx="1327414" cy="1525763"/>
            <a:chOff x="4453985" y="3889053"/>
            <a:chExt cx="1327414" cy="1525763"/>
          </a:xfrm>
          <a:solidFill>
            <a:schemeClr val="accent4">
              <a:lumMod val="75000"/>
            </a:schemeClr>
          </a:solidFill>
        </p:grpSpPr>
        <p:sp>
          <p:nvSpPr>
            <p:cNvPr id="7" name="Hexagon 6">
              <a:extLst>
                <a:ext uri="{FF2B5EF4-FFF2-40B4-BE49-F238E27FC236}">
                  <a16:creationId xmlns:a16="http://schemas.microsoft.com/office/drawing/2014/main" id="{E3FBC62D-4D04-F229-7B73-EE7D09853895}"/>
                </a:ext>
              </a:extLst>
            </p:cNvPr>
            <p:cNvSpPr/>
            <p:nvPr/>
          </p:nvSpPr>
          <p:spPr>
            <a:xfrm rot="5400000">
              <a:off x="4354810" y="3988228"/>
              <a:ext cx="1525763" cy="1327414"/>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 name="Hexagon 4">
              <a:extLst>
                <a:ext uri="{FF2B5EF4-FFF2-40B4-BE49-F238E27FC236}">
                  <a16:creationId xmlns:a16="http://schemas.microsoft.com/office/drawing/2014/main" id="{F11B54CE-6D57-9033-ABF0-A2D56FD45BC2}"/>
                </a:ext>
              </a:extLst>
            </p:cNvPr>
            <p:cNvSpPr txBox="1"/>
            <p:nvPr/>
          </p:nvSpPr>
          <p:spPr>
            <a:xfrm>
              <a:off x="4638395" y="4126819"/>
              <a:ext cx="1008572" cy="10502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300" kern="1200" dirty="0"/>
                <a:t>Eye &amp; c</a:t>
              </a:r>
              <a:r>
                <a:rPr lang="en-GB" sz="1300" dirty="0"/>
                <a:t>onstellation diagrams</a:t>
              </a:r>
            </a:p>
            <a:p>
              <a:pPr marL="0" lvl="0" indent="0" algn="ctr" defTabSz="666750">
                <a:lnSpc>
                  <a:spcPct val="90000"/>
                </a:lnSpc>
                <a:spcBef>
                  <a:spcPct val="0"/>
                </a:spcBef>
                <a:spcAft>
                  <a:spcPct val="35000"/>
                </a:spcAft>
                <a:buNone/>
              </a:pPr>
              <a:r>
                <a:rPr lang="en-GB" sz="1300" dirty="0"/>
                <a:t>&amp;</a:t>
              </a:r>
            </a:p>
            <a:p>
              <a:pPr marL="0" lvl="0" indent="0" algn="ctr" defTabSz="666750">
                <a:lnSpc>
                  <a:spcPct val="90000"/>
                </a:lnSpc>
                <a:spcBef>
                  <a:spcPct val="0"/>
                </a:spcBef>
                <a:spcAft>
                  <a:spcPct val="35000"/>
                </a:spcAft>
                <a:buNone/>
              </a:pPr>
              <a:r>
                <a:rPr lang="en-GB" sz="1300" kern="1200" dirty="0"/>
                <a:t>EV</a:t>
              </a:r>
              <a:r>
                <a:rPr lang="en-GB" sz="1300" dirty="0"/>
                <a:t>M</a:t>
              </a:r>
              <a:endParaRPr lang="en-GB" sz="1300" kern="1200" dirty="0"/>
            </a:p>
          </p:txBody>
        </p:sp>
      </p:grpSp>
      <p:grpSp>
        <p:nvGrpSpPr>
          <p:cNvPr id="9" name="Group 8">
            <a:extLst>
              <a:ext uri="{FF2B5EF4-FFF2-40B4-BE49-F238E27FC236}">
                <a16:creationId xmlns:a16="http://schemas.microsoft.com/office/drawing/2014/main" id="{853A8852-4A3D-3B2C-D298-8B5D1E8DFE98}"/>
              </a:ext>
            </a:extLst>
          </p:cNvPr>
          <p:cNvGrpSpPr/>
          <p:nvPr/>
        </p:nvGrpSpPr>
        <p:grpSpPr>
          <a:xfrm>
            <a:off x="9588221" y="2253611"/>
            <a:ext cx="1327414" cy="1525763"/>
            <a:chOff x="3739928" y="3848"/>
            <a:chExt cx="1327414" cy="1525763"/>
          </a:xfrm>
          <a:solidFill>
            <a:schemeClr val="accent6">
              <a:lumMod val="40000"/>
              <a:lumOff val="60000"/>
            </a:schemeClr>
          </a:solidFill>
        </p:grpSpPr>
        <p:sp>
          <p:nvSpPr>
            <p:cNvPr id="10" name="Hexagon 9">
              <a:extLst>
                <a:ext uri="{FF2B5EF4-FFF2-40B4-BE49-F238E27FC236}">
                  <a16:creationId xmlns:a16="http://schemas.microsoft.com/office/drawing/2014/main" id="{69D18D3F-DFD6-9920-8887-B28E221ACFFA}"/>
                </a:ext>
              </a:extLst>
            </p:cNvPr>
            <p:cNvSpPr/>
            <p:nvPr/>
          </p:nvSpPr>
          <p:spPr>
            <a:xfrm rot="5400000">
              <a:off x="3640753" y="103023"/>
              <a:ext cx="1525763" cy="1327414"/>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solidFill>
                  <a:srgbClr val="002060"/>
                </a:solidFill>
              </a:endParaRPr>
            </a:p>
          </p:txBody>
        </p:sp>
        <p:sp>
          <p:nvSpPr>
            <p:cNvPr id="11" name="Hexagon 4">
              <a:extLst>
                <a:ext uri="{FF2B5EF4-FFF2-40B4-BE49-F238E27FC236}">
                  <a16:creationId xmlns:a16="http://schemas.microsoft.com/office/drawing/2014/main" id="{AA6525A4-3847-3F04-9E03-F99F8FA03AFE}"/>
                </a:ext>
              </a:extLst>
            </p:cNvPr>
            <p:cNvSpPr txBox="1"/>
            <p:nvPr/>
          </p:nvSpPr>
          <p:spPr>
            <a:xfrm>
              <a:off x="3946782" y="241614"/>
              <a:ext cx="913704" cy="10502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GB" sz="1300" dirty="0">
                  <a:solidFill>
                    <a:srgbClr val="0000CC"/>
                  </a:solidFill>
                </a:rPr>
                <a:t>BER</a:t>
              </a:r>
            </a:p>
            <a:p>
              <a:pPr lvl="0" algn="ctr"/>
              <a:r>
                <a:rPr lang="en-GB" sz="1300" dirty="0">
                  <a:solidFill>
                    <a:srgbClr val="0000CC"/>
                  </a:solidFill>
                </a:rPr>
                <a:t>SER</a:t>
              </a:r>
            </a:p>
            <a:p>
              <a:pPr lvl="0" algn="ctr"/>
              <a:r>
                <a:rPr lang="en-GB" sz="1300" dirty="0">
                  <a:solidFill>
                    <a:srgbClr val="0000CC"/>
                  </a:solidFill>
                </a:rPr>
                <a:t>PER</a:t>
              </a:r>
            </a:p>
            <a:p>
              <a:pPr lvl="0" algn="ctr"/>
              <a:r>
                <a:rPr lang="en-GB" sz="1300" dirty="0">
                  <a:solidFill>
                    <a:srgbClr val="0000CC"/>
                  </a:solidFill>
                </a:rPr>
                <a:t>Outage Prob.</a:t>
              </a:r>
            </a:p>
          </p:txBody>
        </p:sp>
      </p:grpSp>
      <p:grpSp>
        <p:nvGrpSpPr>
          <p:cNvPr id="12" name="Group 11">
            <a:extLst>
              <a:ext uri="{FF2B5EF4-FFF2-40B4-BE49-F238E27FC236}">
                <a16:creationId xmlns:a16="http://schemas.microsoft.com/office/drawing/2014/main" id="{7C30422A-0369-DD66-741F-C81A2CD5D9D8}"/>
              </a:ext>
            </a:extLst>
          </p:cNvPr>
          <p:cNvGrpSpPr/>
          <p:nvPr/>
        </p:nvGrpSpPr>
        <p:grpSpPr>
          <a:xfrm>
            <a:off x="8879454" y="939458"/>
            <a:ext cx="1327414" cy="1525763"/>
            <a:chOff x="3739928" y="3848"/>
            <a:chExt cx="1327414" cy="1525763"/>
          </a:xfrm>
          <a:solidFill>
            <a:schemeClr val="accent6">
              <a:lumMod val="40000"/>
              <a:lumOff val="60000"/>
            </a:schemeClr>
          </a:solidFill>
        </p:grpSpPr>
        <p:sp>
          <p:nvSpPr>
            <p:cNvPr id="13" name="Hexagon 12">
              <a:extLst>
                <a:ext uri="{FF2B5EF4-FFF2-40B4-BE49-F238E27FC236}">
                  <a16:creationId xmlns:a16="http://schemas.microsoft.com/office/drawing/2014/main" id="{EA100AD7-EFDD-0DAD-FF4B-288F53E58C16}"/>
                </a:ext>
              </a:extLst>
            </p:cNvPr>
            <p:cNvSpPr/>
            <p:nvPr/>
          </p:nvSpPr>
          <p:spPr>
            <a:xfrm rot="5400000">
              <a:off x="3640753" y="103023"/>
              <a:ext cx="1525763" cy="1327414"/>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solidFill>
                  <a:srgbClr val="002060"/>
                </a:solidFill>
              </a:endParaRPr>
            </a:p>
          </p:txBody>
        </p:sp>
        <p:sp>
          <p:nvSpPr>
            <p:cNvPr id="14" name="Hexagon 4">
              <a:extLst>
                <a:ext uri="{FF2B5EF4-FFF2-40B4-BE49-F238E27FC236}">
                  <a16:creationId xmlns:a16="http://schemas.microsoft.com/office/drawing/2014/main" id="{0F8A5030-8A43-D00F-A74D-3CE6D9B8F407}"/>
                </a:ext>
              </a:extLst>
            </p:cNvPr>
            <p:cNvSpPr txBox="1"/>
            <p:nvPr/>
          </p:nvSpPr>
          <p:spPr>
            <a:xfrm>
              <a:off x="3907871" y="241614"/>
              <a:ext cx="995116" cy="10502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2060"/>
                  </a:solidFill>
                </a:rPr>
                <a:t>Interference</a:t>
              </a:r>
            </a:p>
          </p:txBody>
        </p:sp>
      </p:grpSp>
      <p:sp>
        <p:nvSpPr>
          <p:cNvPr id="16" name="TextBox 15">
            <a:extLst>
              <a:ext uri="{FF2B5EF4-FFF2-40B4-BE49-F238E27FC236}">
                <a16:creationId xmlns:a16="http://schemas.microsoft.com/office/drawing/2014/main" id="{C9FBA8A2-2C0E-4F9C-3530-A27E8188AB0C}"/>
              </a:ext>
            </a:extLst>
          </p:cNvPr>
          <p:cNvSpPr txBox="1"/>
          <p:nvPr/>
        </p:nvSpPr>
        <p:spPr>
          <a:xfrm>
            <a:off x="45187" y="1433330"/>
            <a:ext cx="4336665" cy="5016758"/>
          </a:xfrm>
          <a:prstGeom prst="rect">
            <a:avLst/>
          </a:prstGeom>
          <a:solidFill>
            <a:schemeClr val="bg1">
              <a:lumMod val="85000"/>
            </a:schemeClr>
          </a:solidFill>
        </p:spPr>
        <p:txBody>
          <a:bodyPr wrap="square">
            <a:spAutoFit/>
          </a:bodyPr>
          <a:lstStyle/>
          <a:p>
            <a:r>
              <a:rPr lang="en-GB" sz="2000" dirty="0">
                <a:solidFill>
                  <a:srgbClr val="0000CC"/>
                </a:solidFill>
                <a:latin typeface="Calibri" panose="020F0502020204030204" pitchFamily="34" charset="0"/>
                <a:cs typeface="Calibri" panose="020F0502020204030204" pitchFamily="34" charset="0"/>
              </a:rPr>
              <a:t>Metrics - Ways to measure the performance of communication systems and provide a clear picture of network performance.</a:t>
            </a:r>
          </a:p>
          <a:p>
            <a:endParaRPr lang="en-GB" sz="2000" dirty="0">
              <a:solidFill>
                <a:srgbClr val="0000CC"/>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GB" sz="2000" dirty="0">
                <a:solidFill>
                  <a:srgbClr val="0000CC"/>
                </a:solidFill>
                <a:latin typeface="Calibri" panose="020F0502020204030204" pitchFamily="34" charset="0"/>
                <a:cs typeface="Calibri" panose="020F0502020204030204" pitchFamily="34" charset="0"/>
              </a:rPr>
              <a:t>How to use metrics? </a:t>
            </a:r>
          </a:p>
          <a:p>
            <a:pPr marL="742950" lvl="1" indent="-285750">
              <a:buFont typeface="Arial" panose="020B0604020202020204" pitchFamily="34" charset="0"/>
              <a:buChar char="•"/>
            </a:pPr>
            <a:r>
              <a:rPr lang="en-GB" dirty="0">
                <a:solidFill>
                  <a:srgbClr val="C00000"/>
                </a:solidFill>
                <a:latin typeface="Calibri" panose="020F0502020204030204" pitchFamily="34" charset="0"/>
                <a:cs typeface="Calibri" panose="020F0502020204030204" pitchFamily="34" charset="0"/>
              </a:rPr>
              <a:t>Measure the actual performance of real systems </a:t>
            </a:r>
          </a:p>
          <a:p>
            <a:pPr marL="742950" lvl="1" indent="-285750">
              <a:buFont typeface="Arial" panose="020B0604020202020204" pitchFamily="34" charset="0"/>
              <a:buChar char="•"/>
            </a:pPr>
            <a:r>
              <a:rPr lang="en-GB" dirty="0">
                <a:solidFill>
                  <a:srgbClr val="C00000"/>
                </a:solidFill>
                <a:latin typeface="Calibri" panose="020F0502020204030204" pitchFamily="34" charset="0"/>
                <a:cs typeface="Calibri" panose="020F0502020204030204" pitchFamily="34" charset="0"/>
              </a:rPr>
              <a:t>Calculate/estimate to predict performance of planned systems </a:t>
            </a:r>
          </a:p>
          <a:p>
            <a:pPr marL="285750" indent="-285750">
              <a:buFont typeface="Wingdings" panose="05000000000000000000" pitchFamily="2" charset="2"/>
              <a:buChar char="§"/>
            </a:pPr>
            <a:r>
              <a:rPr lang="en-GB" sz="2000" dirty="0">
                <a:solidFill>
                  <a:srgbClr val="0000CC"/>
                </a:solidFill>
                <a:latin typeface="Calibri" panose="020F0502020204030204" pitchFamily="34" charset="0"/>
                <a:cs typeface="Calibri" panose="020F0502020204030204" pitchFamily="34" charset="0"/>
              </a:rPr>
              <a:t>Represented using different statistics</a:t>
            </a:r>
          </a:p>
          <a:p>
            <a:pPr marL="742950" lvl="1" indent="-285750">
              <a:buFont typeface="Arial" panose="020B0604020202020204" pitchFamily="34" charset="0"/>
              <a:buChar char="•"/>
            </a:pPr>
            <a:r>
              <a:rPr lang="en-GB" dirty="0">
                <a:solidFill>
                  <a:srgbClr val="C00000"/>
                </a:solidFill>
                <a:latin typeface="Calibri" panose="020F0502020204030204" pitchFamily="34" charset="0"/>
                <a:cs typeface="Calibri" panose="020F0502020204030204" pitchFamily="34" charset="0"/>
              </a:rPr>
              <a:t>Instantaneous </a:t>
            </a:r>
          </a:p>
          <a:p>
            <a:pPr marL="742950" lvl="1" indent="-285750">
              <a:buFont typeface="Arial" panose="020B0604020202020204" pitchFamily="34" charset="0"/>
              <a:buChar char="•"/>
            </a:pPr>
            <a:r>
              <a:rPr lang="en-GB" dirty="0">
                <a:solidFill>
                  <a:srgbClr val="C00000"/>
                </a:solidFill>
                <a:latin typeface="Calibri" panose="020F0502020204030204" pitchFamily="34" charset="0"/>
                <a:cs typeface="Calibri" panose="020F0502020204030204" pitchFamily="34" charset="0"/>
              </a:rPr>
              <a:t>Average (mean) over some time </a:t>
            </a:r>
          </a:p>
          <a:p>
            <a:pPr marL="742950" lvl="1" indent="-285750">
              <a:buFont typeface="Arial" panose="020B0604020202020204" pitchFamily="34" charset="0"/>
              <a:buChar char="•"/>
            </a:pPr>
            <a:r>
              <a:rPr lang="en-GB" dirty="0">
                <a:solidFill>
                  <a:srgbClr val="C00000"/>
                </a:solidFill>
                <a:latin typeface="Calibri" panose="020F0502020204030204" pitchFamily="34" charset="0"/>
                <a:cs typeface="Calibri" panose="020F0502020204030204" pitchFamily="34" charset="0"/>
              </a:rPr>
              <a:t>Maximum (peak)</a:t>
            </a:r>
          </a:p>
          <a:p>
            <a:pPr marL="742950" lvl="1" indent="-285750">
              <a:buFont typeface="Arial" panose="020B0604020202020204" pitchFamily="34" charset="0"/>
              <a:buChar char="•"/>
            </a:pPr>
            <a:r>
              <a:rPr lang="en-GB" dirty="0">
                <a:solidFill>
                  <a:srgbClr val="C00000"/>
                </a:solidFill>
                <a:latin typeface="Calibri" panose="020F0502020204030204" pitchFamily="34" charset="0"/>
                <a:cs typeface="Calibri" panose="020F0502020204030204" pitchFamily="34" charset="0"/>
              </a:rPr>
              <a:t>Minimum, </a:t>
            </a:r>
          </a:p>
          <a:p>
            <a:pPr marL="742950" lvl="1" indent="-285750">
              <a:buFont typeface="Arial" panose="020B0604020202020204" pitchFamily="34" charset="0"/>
              <a:buChar char="•"/>
            </a:pPr>
            <a:r>
              <a:rPr lang="en-GB" dirty="0">
                <a:solidFill>
                  <a:srgbClr val="C00000"/>
                </a:solidFill>
                <a:latin typeface="Calibri" panose="020F0502020204030204" pitchFamily="34" charset="0"/>
                <a:cs typeface="Calibri" panose="020F0502020204030204" pitchFamily="34" charset="0"/>
              </a:rPr>
              <a:t>Standard deviation</a:t>
            </a:r>
          </a:p>
          <a:p>
            <a:pPr marL="742950" lvl="1" indent="-285750">
              <a:buFont typeface="Arial" panose="020B0604020202020204" pitchFamily="34" charset="0"/>
              <a:buChar char="•"/>
            </a:pPr>
            <a:r>
              <a:rPr lang="en-GB" dirty="0">
                <a:solidFill>
                  <a:srgbClr val="C00000"/>
                </a:solidFill>
                <a:latin typeface="Calibri" panose="020F0502020204030204" pitchFamily="34" charset="0"/>
                <a:cs typeface="Calibri" panose="020F0502020204030204" pitchFamily="34" charset="0"/>
              </a:rPr>
              <a:t>Variance, . . . </a:t>
            </a:r>
          </a:p>
        </p:txBody>
      </p:sp>
      <p:sp>
        <p:nvSpPr>
          <p:cNvPr id="3" name="TextBox 2">
            <a:extLst>
              <a:ext uri="{FF2B5EF4-FFF2-40B4-BE49-F238E27FC236}">
                <a16:creationId xmlns:a16="http://schemas.microsoft.com/office/drawing/2014/main" id="{FAFCD9BD-C358-FA99-1DBB-D76CED6D7C23}"/>
              </a:ext>
            </a:extLst>
          </p:cNvPr>
          <p:cNvSpPr txBox="1"/>
          <p:nvPr/>
        </p:nvSpPr>
        <p:spPr>
          <a:xfrm>
            <a:off x="4241050" y="65361"/>
            <a:ext cx="6201382" cy="584775"/>
          </a:xfrm>
          <a:prstGeom prst="rect">
            <a:avLst/>
          </a:prstGeom>
          <a:noFill/>
        </p:spPr>
        <p:txBody>
          <a:bodyPr wrap="square">
            <a:spAutoFit/>
          </a:bodyPr>
          <a:lstStyle/>
          <a:p>
            <a:r>
              <a:rPr lang="en-GB" sz="3200" b="1" dirty="0">
                <a:solidFill>
                  <a:srgbClr val="0000CC"/>
                </a:solidFill>
                <a:latin typeface="Calibri" panose="020F0502020204030204" pitchFamily="34" charset="0"/>
                <a:cs typeface="Calibri" panose="020F0502020204030204" pitchFamily="34" charset="0"/>
              </a:rPr>
              <a:t>Performance Metrics </a:t>
            </a:r>
          </a:p>
        </p:txBody>
      </p:sp>
      <p:sp>
        <p:nvSpPr>
          <p:cNvPr id="2" name="TextBox 1">
            <a:extLst>
              <a:ext uri="{FF2B5EF4-FFF2-40B4-BE49-F238E27FC236}">
                <a16:creationId xmlns:a16="http://schemas.microsoft.com/office/drawing/2014/main" id="{ED64000F-2B83-F087-EBBC-5737AEDB0F43}"/>
              </a:ext>
            </a:extLst>
          </p:cNvPr>
          <p:cNvSpPr txBox="1"/>
          <p:nvPr/>
        </p:nvSpPr>
        <p:spPr>
          <a:xfrm>
            <a:off x="10849838" y="6538106"/>
            <a:ext cx="1257204" cy="276999"/>
          </a:xfrm>
          <a:prstGeom prst="rect">
            <a:avLst/>
          </a:prstGeom>
          <a:noFill/>
        </p:spPr>
        <p:txBody>
          <a:bodyPr wrap="none" rtlCol="0">
            <a:spAutoFit/>
          </a:bodyPr>
          <a:lstStyle/>
          <a:p>
            <a:r>
              <a:rPr lang="en-GB" sz="1200" i="1" dirty="0"/>
              <a:t>Z. Ghassemlooy</a:t>
            </a:r>
          </a:p>
        </p:txBody>
      </p:sp>
      <p:pic>
        <p:nvPicPr>
          <p:cNvPr id="15" name="Picture 14">
            <a:extLst>
              <a:ext uri="{FF2B5EF4-FFF2-40B4-BE49-F238E27FC236}">
                <a16:creationId xmlns:a16="http://schemas.microsoft.com/office/drawing/2014/main" id="{4B814FA2-C267-A1FF-8E26-6E2FA31B83AC}"/>
              </a:ext>
            </a:extLst>
          </p:cNvPr>
          <p:cNvPicPr>
            <a:picLocks noChangeAspect="1"/>
          </p:cNvPicPr>
          <p:nvPr/>
        </p:nvPicPr>
        <p:blipFill>
          <a:blip r:embed="rId7"/>
          <a:stretch>
            <a:fillRect/>
          </a:stretch>
        </p:blipFill>
        <p:spPr>
          <a:xfrm>
            <a:off x="11007901" y="56166"/>
            <a:ext cx="911281" cy="541759"/>
          </a:xfrm>
          <a:prstGeom prst="rect">
            <a:avLst/>
          </a:prstGeom>
        </p:spPr>
      </p:pic>
      <p:sp>
        <p:nvSpPr>
          <p:cNvPr id="18" name="Right Brace 17">
            <a:extLst>
              <a:ext uri="{FF2B5EF4-FFF2-40B4-BE49-F238E27FC236}">
                <a16:creationId xmlns:a16="http://schemas.microsoft.com/office/drawing/2014/main" id="{55A86E1C-D97E-84A0-9B52-EFD5693D09D3}"/>
              </a:ext>
            </a:extLst>
          </p:cNvPr>
          <p:cNvSpPr/>
          <p:nvPr/>
        </p:nvSpPr>
        <p:spPr>
          <a:xfrm>
            <a:off x="10849838" y="1113576"/>
            <a:ext cx="485101" cy="514236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45D0BCC8-DE5C-5C47-E424-94EFF1767D8E}"/>
              </a:ext>
            </a:extLst>
          </p:cNvPr>
          <p:cNvSpPr txBox="1"/>
          <p:nvPr/>
        </p:nvSpPr>
        <p:spPr>
          <a:xfrm>
            <a:off x="11432006" y="2360073"/>
            <a:ext cx="292109" cy="2585323"/>
          </a:xfrm>
          <a:prstGeom prst="rect">
            <a:avLst/>
          </a:prstGeom>
          <a:solidFill>
            <a:schemeClr val="accent2"/>
          </a:solidFill>
        </p:spPr>
        <p:txBody>
          <a:bodyPr wrap="square" rtlCol="0">
            <a:spAutoFit/>
          </a:bodyPr>
          <a:lstStyle/>
          <a:p>
            <a:r>
              <a:rPr lang="en-GB" b="1" dirty="0">
                <a:solidFill>
                  <a:srgbClr val="0000CC"/>
                </a:solidFill>
              </a:rPr>
              <a:t>Standards</a:t>
            </a:r>
          </a:p>
        </p:txBody>
      </p:sp>
      <p:pic>
        <p:nvPicPr>
          <p:cNvPr id="20" name="Picture 19">
            <a:extLst>
              <a:ext uri="{FF2B5EF4-FFF2-40B4-BE49-F238E27FC236}">
                <a16:creationId xmlns:a16="http://schemas.microsoft.com/office/drawing/2014/main" id="{62FF38F6-4F2A-8F9B-B0DF-81D6E21B6C3B}"/>
              </a:ext>
            </a:extLst>
          </p:cNvPr>
          <p:cNvPicPr>
            <a:picLocks noChangeAspect="1"/>
          </p:cNvPicPr>
          <p:nvPr/>
        </p:nvPicPr>
        <p:blipFill>
          <a:blip r:embed="rId8"/>
          <a:stretch>
            <a:fillRect/>
          </a:stretch>
        </p:blipFill>
        <p:spPr>
          <a:xfrm>
            <a:off x="272818" y="97641"/>
            <a:ext cx="2109647" cy="723107"/>
          </a:xfrm>
          <a:prstGeom prst="rect">
            <a:avLst/>
          </a:prstGeom>
        </p:spPr>
      </p:pic>
      <p:grpSp>
        <p:nvGrpSpPr>
          <p:cNvPr id="5" name="Group 4">
            <a:extLst>
              <a:ext uri="{FF2B5EF4-FFF2-40B4-BE49-F238E27FC236}">
                <a16:creationId xmlns:a16="http://schemas.microsoft.com/office/drawing/2014/main" id="{BB910C87-BE74-B9D2-06F1-50D3D139CE1E}"/>
              </a:ext>
            </a:extLst>
          </p:cNvPr>
          <p:cNvGrpSpPr/>
          <p:nvPr/>
        </p:nvGrpSpPr>
        <p:grpSpPr>
          <a:xfrm>
            <a:off x="9594712" y="4833551"/>
            <a:ext cx="1327414" cy="1525763"/>
            <a:chOff x="3020377" y="3889053"/>
            <a:chExt cx="1327414" cy="1525763"/>
          </a:xfrm>
        </p:grpSpPr>
        <p:sp>
          <p:nvSpPr>
            <p:cNvPr id="21" name="Hexagon 20">
              <a:extLst>
                <a:ext uri="{FF2B5EF4-FFF2-40B4-BE49-F238E27FC236}">
                  <a16:creationId xmlns:a16="http://schemas.microsoft.com/office/drawing/2014/main" id="{219E09A3-18DB-B62A-D8E7-5F4925CB7D29}"/>
                </a:ext>
              </a:extLst>
            </p:cNvPr>
            <p:cNvSpPr/>
            <p:nvPr/>
          </p:nvSpPr>
          <p:spPr>
            <a:xfrm rot="5400000">
              <a:off x="2921202" y="3988228"/>
              <a:ext cx="1525763" cy="1327414"/>
            </a:xfrm>
            <a:prstGeom prst="hexagon">
              <a:avLst>
                <a:gd name="adj" fmla="val 25000"/>
                <a:gd name="vf" fmla="val 115470"/>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22" name="Hexagon 4">
              <a:extLst>
                <a:ext uri="{FF2B5EF4-FFF2-40B4-BE49-F238E27FC236}">
                  <a16:creationId xmlns:a16="http://schemas.microsoft.com/office/drawing/2014/main" id="{A51AA575-933D-6AD6-9E5F-0405A8A20DC2}"/>
                </a:ext>
              </a:extLst>
            </p:cNvPr>
            <p:cNvSpPr txBox="1"/>
            <p:nvPr/>
          </p:nvSpPr>
          <p:spPr>
            <a:xfrm>
              <a:off x="3094766" y="4126819"/>
              <a:ext cx="1246534" cy="10502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dirty="0"/>
                <a:t>Connectivity</a:t>
              </a:r>
            </a:p>
            <a:p>
              <a:pPr marL="0" lvl="0" indent="0" algn="ctr" defTabSz="711200">
                <a:lnSpc>
                  <a:spcPct val="90000"/>
                </a:lnSpc>
                <a:spcBef>
                  <a:spcPct val="0"/>
                </a:spcBef>
                <a:spcAft>
                  <a:spcPct val="35000"/>
                </a:spcAft>
                <a:buNone/>
              </a:pPr>
              <a:r>
                <a:rPr lang="en-GB" sz="1600" kern="1200" dirty="0"/>
                <a:t>density</a:t>
              </a:r>
            </a:p>
          </p:txBody>
        </p:sp>
      </p:grpSp>
      <p:grpSp>
        <p:nvGrpSpPr>
          <p:cNvPr id="23" name="Group 22">
            <a:extLst>
              <a:ext uri="{FF2B5EF4-FFF2-40B4-BE49-F238E27FC236}">
                <a16:creationId xmlns:a16="http://schemas.microsoft.com/office/drawing/2014/main" id="{4278E75E-E75A-0C25-DC45-56007A179B24}"/>
              </a:ext>
            </a:extLst>
          </p:cNvPr>
          <p:cNvGrpSpPr/>
          <p:nvPr/>
        </p:nvGrpSpPr>
        <p:grpSpPr>
          <a:xfrm>
            <a:off x="5296453" y="4840250"/>
            <a:ext cx="1327414" cy="1525763"/>
            <a:chOff x="2306320" y="2593985"/>
            <a:chExt cx="1327414" cy="1525763"/>
          </a:xfrm>
        </p:grpSpPr>
        <p:sp>
          <p:nvSpPr>
            <p:cNvPr id="24" name="Hexagon 23">
              <a:extLst>
                <a:ext uri="{FF2B5EF4-FFF2-40B4-BE49-F238E27FC236}">
                  <a16:creationId xmlns:a16="http://schemas.microsoft.com/office/drawing/2014/main" id="{D4C6EDFD-238F-F8AE-CA4B-AF5FE4618CFC}"/>
                </a:ext>
              </a:extLst>
            </p:cNvPr>
            <p:cNvSpPr/>
            <p:nvPr/>
          </p:nvSpPr>
          <p:spPr>
            <a:xfrm rot="5400000">
              <a:off x="2207145" y="2693160"/>
              <a:ext cx="1525763" cy="1327414"/>
            </a:xfrm>
            <a:prstGeom prst="hexagon">
              <a:avLst>
                <a:gd name="adj" fmla="val 25000"/>
                <a:gd name="vf" fmla="val 115470"/>
              </a:avLst>
            </a:pr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25" name="Hexagon 4">
              <a:extLst>
                <a:ext uri="{FF2B5EF4-FFF2-40B4-BE49-F238E27FC236}">
                  <a16:creationId xmlns:a16="http://schemas.microsoft.com/office/drawing/2014/main" id="{13A7ABA4-D9A4-33A3-3E1F-533CB03C8EDF}"/>
                </a:ext>
              </a:extLst>
            </p:cNvPr>
            <p:cNvSpPr txBox="1"/>
            <p:nvPr/>
          </p:nvSpPr>
          <p:spPr>
            <a:xfrm>
              <a:off x="2513174" y="2831751"/>
              <a:ext cx="913704" cy="10502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dirty="0">
                  <a:solidFill>
                    <a:schemeClr val="tx1">
                      <a:lumMod val="65000"/>
                      <a:lumOff val="35000"/>
                    </a:schemeClr>
                  </a:solidFill>
                </a:rPr>
                <a:t>Coverage</a:t>
              </a:r>
            </a:p>
            <a:p>
              <a:pPr marL="0" lvl="0" indent="0" algn="ctr" defTabSz="711200">
                <a:lnSpc>
                  <a:spcPct val="90000"/>
                </a:lnSpc>
                <a:spcBef>
                  <a:spcPct val="0"/>
                </a:spcBef>
                <a:spcAft>
                  <a:spcPct val="35000"/>
                </a:spcAft>
                <a:buNone/>
              </a:pPr>
              <a:r>
                <a:rPr lang="en-GB" sz="1600" dirty="0">
                  <a:solidFill>
                    <a:schemeClr val="tx1">
                      <a:lumMod val="65000"/>
                      <a:lumOff val="35000"/>
                    </a:schemeClr>
                  </a:solidFill>
                </a:rPr>
                <a:t>&amp; mobility</a:t>
              </a:r>
              <a:endParaRPr lang="en-GB" sz="1600" kern="1200" dirty="0">
                <a:solidFill>
                  <a:schemeClr val="tx1">
                    <a:lumMod val="65000"/>
                    <a:lumOff val="35000"/>
                  </a:schemeClr>
                </a:solidFill>
              </a:endParaRPr>
            </a:p>
          </p:txBody>
        </p:sp>
      </p:grpSp>
    </p:spTree>
    <p:extLst>
      <p:ext uri="{BB962C8B-B14F-4D97-AF65-F5344CB8AC3E}">
        <p14:creationId xmlns:p14="http://schemas.microsoft.com/office/powerpoint/2010/main" val="198646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CABF6-23B2-BC97-E012-4F6384A03CA7}"/>
              </a:ext>
            </a:extLst>
          </p:cNvPr>
          <p:cNvSpPr txBox="1"/>
          <p:nvPr/>
        </p:nvSpPr>
        <p:spPr>
          <a:xfrm>
            <a:off x="33382" y="380334"/>
            <a:ext cx="6094378" cy="5570756"/>
          </a:xfrm>
          <a:prstGeom prst="rect">
            <a:avLst/>
          </a:prstGeom>
          <a:noFill/>
          <a:ln>
            <a:solidFill>
              <a:schemeClr val="tx1">
                <a:lumMod val="50000"/>
                <a:lumOff val="50000"/>
              </a:schemeClr>
            </a:solidFill>
          </a:ln>
        </p:spPr>
        <p:txBody>
          <a:bodyPr wrap="square" rtlCol="0">
            <a:spAutoFit/>
          </a:bodyPr>
          <a:lstStyle/>
          <a:p>
            <a:r>
              <a:rPr lang="en-GB" b="1" dirty="0">
                <a:solidFill>
                  <a:srgbClr val="0000CC"/>
                </a:solidFill>
                <a:latin typeface="Calibri" panose="020F0502020204030204" pitchFamily="34" charset="0"/>
                <a:cs typeface="Calibri" panose="020F0502020204030204" pitchFamily="34" charset="0"/>
              </a:rPr>
              <a:t>BER</a:t>
            </a:r>
          </a:p>
          <a:p>
            <a:pPr marL="285750" indent="-285750">
              <a:buFont typeface="Wingdings" panose="05000000000000000000" pitchFamily="2" charset="2"/>
              <a:buChar char="§"/>
            </a:pPr>
            <a:r>
              <a:rPr lang="en-GB" b="0" i="0" dirty="0">
                <a:solidFill>
                  <a:srgbClr val="0000CC"/>
                </a:solidFill>
                <a:effectLst/>
                <a:latin typeface="Calibri" panose="020F0502020204030204" pitchFamily="34" charset="0"/>
                <a:cs typeface="Calibri" panose="020F0502020204030204" pitchFamily="34" charset="0"/>
              </a:rPr>
              <a:t>Is a function of the type of:</a:t>
            </a:r>
          </a:p>
          <a:p>
            <a:pPr marL="742950" lvl="1" indent="-285750">
              <a:buFont typeface="Arial" panose="020B0604020202020204" pitchFamily="34" charset="0"/>
              <a:buChar char="•"/>
            </a:pPr>
            <a:r>
              <a:rPr lang="en-GB" sz="1600" b="0" i="0" dirty="0">
                <a:solidFill>
                  <a:srgbClr val="C00000"/>
                </a:solidFill>
                <a:effectLst/>
                <a:latin typeface="Calibri" panose="020F0502020204030204" pitchFamily="34" charset="0"/>
                <a:cs typeface="Calibri" panose="020F0502020204030204" pitchFamily="34" charset="0"/>
              </a:rPr>
              <a:t>Modulation</a:t>
            </a:r>
          </a:p>
          <a:p>
            <a:pPr marL="742950" lvl="1" indent="-285750">
              <a:buFont typeface="Arial" panose="020B0604020202020204" pitchFamily="34" charset="0"/>
              <a:buChar char="•"/>
            </a:pPr>
            <a:r>
              <a:rPr lang="en-GB" sz="1600" b="0" i="0" dirty="0">
                <a:solidFill>
                  <a:srgbClr val="C00000"/>
                </a:solidFill>
                <a:effectLst/>
                <a:latin typeface="Calibri" panose="020F0502020204030204" pitchFamily="34" charset="0"/>
                <a:cs typeface="Calibri" panose="020F0502020204030204" pitchFamily="34" charset="0"/>
              </a:rPr>
              <a:t>Characteristics of the modulator and demodulator</a:t>
            </a:r>
          </a:p>
          <a:p>
            <a:pPr marL="742950" lvl="1" indent="-285750">
              <a:buFont typeface="Arial" panose="020B0604020202020204" pitchFamily="34" charset="0"/>
              <a:buChar char="•"/>
            </a:pPr>
            <a:r>
              <a:rPr lang="en-GB" sz="1600" dirty="0">
                <a:solidFill>
                  <a:srgbClr val="C00000"/>
                </a:solidFill>
                <a:latin typeface="Calibri" panose="020F0502020204030204" pitchFamily="34" charset="0"/>
                <a:cs typeface="Calibri" panose="020F0502020204030204" pitchFamily="34" charset="0"/>
              </a:rPr>
              <a:t>Q</a:t>
            </a:r>
            <a:r>
              <a:rPr lang="en-GB" sz="1600" b="0" i="0" dirty="0">
                <a:solidFill>
                  <a:srgbClr val="C00000"/>
                </a:solidFill>
                <a:effectLst/>
                <a:latin typeface="Calibri" panose="020F0502020204030204" pitchFamily="34" charset="0"/>
                <a:cs typeface="Calibri" panose="020F0502020204030204" pitchFamily="34" charset="0"/>
              </a:rPr>
              <a:t>uality of the transmission channel</a:t>
            </a:r>
            <a:r>
              <a:rPr lang="en-GB" b="0" i="0" dirty="0">
                <a:solidFill>
                  <a:srgbClr val="0000CC"/>
                </a:solidFill>
                <a:effectLst/>
                <a:latin typeface="Calibri" panose="020F0502020204030204" pitchFamily="34" charset="0"/>
                <a:cs typeface="Calibri" panose="020F0502020204030204" pitchFamily="34" charset="0"/>
              </a:rPr>
              <a:t>.</a:t>
            </a:r>
          </a:p>
          <a:p>
            <a:endParaRPr lang="en-GB" b="0" i="0" dirty="0">
              <a:solidFill>
                <a:srgbClr val="0000CC"/>
              </a:solidFill>
              <a:effectLst/>
              <a:latin typeface="Calibri" panose="020F0502020204030204" pitchFamily="34" charset="0"/>
              <a:cs typeface="Calibri" panose="020F0502020204030204" pitchFamily="34" charset="0"/>
            </a:endParaRPr>
          </a:p>
          <a:p>
            <a:r>
              <a:rPr lang="en-GB" dirty="0">
                <a:solidFill>
                  <a:srgbClr val="0000CC"/>
                </a:solidFill>
                <a:latin typeface="Calibri" panose="020F0502020204030204" pitchFamily="34" charset="0"/>
                <a:cs typeface="Calibri" panose="020F0502020204030204" pitchFamily="34" charset="0"/>
              </a:rPr>
              <a:t>May </a:t>
            </a:r>
            <a:r>
              <a:rPr lang="en-GB" b="0" i="0" dirty="0">
                <a:solidFill>
                  <a:srgbClr val="0000CC"/>
                </a:solidFill>
                <a:effectLst/>
                <a:latin typeface="Calibri" panose="020F0502020204030204" pitchFamily="34" charset="0"/>
                <a:cs typeface="Calibri" panose="020F0502020204030204" pitchFamily="34" charset="0"/>
              </a:rPr>
              <a:t>be affected by:</a:t>
            </a:r>
          </a:p>
          <a:p>
            <a:pPr marL="285750" indent="-285750">
              <a:buFont typeface="Arial" panose="020B0604020202020204" pitchFamily="34" charset="0"/>
              <a:buChar char="•"/>
            </a:pPr>
            <a:r>
              <a:rPr lang="en-GB" dirty="0">
                <a:solidFill>
                  <a:srgbClr val="0000CC"/>
                </a:solidFill>
                <a:latin typeface="Calibri" panose="020F0502020204030204" pitchFamily="34" charset="0"/>
                <a:cs typeface="Calibri" panose="020F0502020204030204" pitchFamily="34" charset="0"/>
              </a:rPr>
              <a:t>Order of modulations</a:t>
            </a:r>
          </a:p>
          <a:p>
            <a:pPr marL="742950" lvl="1" indent="-285750">
              <a:buFont typeface="Arial" panose="020B0604020202020204" pitchFamily="34" charset="0"/>
              <a:buChar char="•"/>
            </a:pPr>
            <a:r>
              <a:rPr lang="en-GB" dirty="0">
                <a:solidFill>
                  <a:srgbClr val="C00000"/>
                </a:solidFill>
                <a:latin typeface="Calibri" panose="020F0502020204030204" pitchFamily="34" charset="0"/>
                <a:cs typeface="Calibri" panose="020F0502020204030204" pitchFamily="34" charset="0"/>
              </a:rPr>
              <a:t>Lower order modulation but at the cost of data throughput.</a:t>
            </a:r>
          </a:p>
          <a:p>
            <a:pPr marL="285750" indent="-285750">
              <a:buFont typeface="Arial" panose="020B0604020202020204" pitchFamily="34" charset="0"/>
              <a:buChar char="•"/>
            </a:pPr>
            <a:r>
              <a:rPr lang="en-GB" dirty="0">
                <a:solidFill>
                  <a:srgbClr val="0000CC"/>
                </a:solidFill>
                <a:latin typeface="Calibri" panose="020F0502020204030204" pitchFamily="34" charset="0"/>
                <a:cs typeface="Calibri" panose="020F0502020204030204" pitchFamily="34" charset="0"/>
              </a:rPr>
              <a:t>Transmit power </a:t>
            </a:r>
            <a:r>
              <a:rPr lang="en-GB" i="1" dirty="0">
                <a:solidFill>
                  <a:srgbClr val="0000CC"/>
                </a:solidFill>
                <a:latin typeface="Calibri" panose="020F0502020204030204" pitchFamily="34" charset="0"/>
                <a:cs typeface="Calibri" panose="020F0502020204030204" pitchFamily="34" charset="0"/>
              </a:rPr>
              <a:t>P</a:t>
            </a:r>
            <a:r>
              <a:rPr lang="en-GB" i="1" baseline="-25000" dirty="0">
                <a:solidFill>
                  <a:srgbClr val="0000CC"/>
                </a:solidFill>
                <a:latin typeface="Calibri" panose="020F0502020204030204" pitchFamily="34" charset="0"/>
                <a:cs typeface="Calibri" panose="020F0502020204030204" pitchFamily="34" charset="0"/>
              </a:rPr>
              <a:t>t</a:t>
            </a:r>
          </a:p>
          <a:p>
            <a:pPr marL="285750" indent="-285750">
              <a:buFont typeface="Arial" panose="020B0604020202020204" pitchFamily="34" charset="0"/>
              <a:buChar char="•"/>
            </a:pPr>
            <a:r>
              <a:rPr lang="en-GB" dirty="0">
                <a:solidFill>
                  <a:srgbClr val="0000CC"/>
                </a:solidFill>
                <a:latin typeface="Calibri" panose="020F0502020204030204" pitchFamily="34" charset="0"/>
                <a:cs typeface="Calibri" panose="020F0502020204030204" pitchFamily="34" charset="0"/>
              </a:rPr>
              <a:t>T</a:t>
            </a:r>
            <a:r>
              <a:rPr lang="en-GB" b="0" i="0" dirty="0">
                <a:solidFill>
                  <a:srgbClr val="0000CC"/>
                </a:solidFill>
                <a:effectLst/>
                <a:latin typeface="Calibri" panose="020F0502020204030204" pitchFamily="34" charset="0"/>
                <a:cs typeface="Calibri" panose="020F0502020204030204" pitchFamily="34" charset="0"/>
              </a:rPr>
              <a:t>ransmission channel</a:t>
            </a:r>
          </a:p>
          <a:p>
            <a:pPr marL="742950" lvl="1" indent="-285750">
              <a:buFont typeface="Arial" panose="020B0604020202020204" pitchFamily="34" charset="0"/>
              <a:buChar char="•"/>
            </a:pPr>
            <a:r>
              <a:rPr lang="en-GB" b="0" i="0" dirty="0">
                <a:solidFill>
                  <a:srgbClr val="C00000"/>
                </a:solidFill>
                <a:effectLst/>
                <a:latin typeface="Calibri" panose="020F0502020204030204" pitchFamily="34" charset="0"/>
                <a:cs typeface="Calibri" panose="020F0502020204030204" pitchFamily="34" charset="0"/>
              </a:rPr>
              <a:t>attenuation </a:t>
            </a:r>
          </a:p>
          <a:p>
            <a:pPr marL="742950" lvl="1" indent="-285750">
              <a:buFont typeface="Arial" panose="020B0604020202020204" pitchFamily="34" charset="0"/>
              <a:buChar char="•"/>
            </a:pPr>
            <a:r>
              <a:rPr lang="en-GB" dirty="0">
                <a:solidFill>
                  <a:srgbClr val="C00000"/>
                </a:solidFill>
                <a:latin typeface="Calibri" panose="020F0502020204030204" pitchFamily="34" charset="0"/>
                <a:cs typeface="Calibri" panose="020F0502020204030204" pitchFamily="34" charset="0"/>
              </a:rPr>
              <a:t>multipath fading</a:t>
            </a:r>
          </a:p>
          <a:p>
            <a:pPr marL="742950" lvl="1" indent="-285750">
              <a:buFont typeface="Arial" panose="020B0604020202020204" pitchFamily="34" charset="0"/>
              <a:buChar char="•"/>
            </a:pPr>
            <a:r>
              <a:rPr lang="en-GB" dirty="0">
                <a:solidFill>
                  <a:srgbClr val="C00000"/>
                </a:solidFill>
                <a:latin typeface="Calibri" panose="020F0502020204030204" pitchFamily="34" charset="0"/>
                <a:cs typeface="Calibri" panose="020F0502020204030204" pitchFamily="34" charset="0"/>
              </a:rPr>
              <a:t>n</a:t>
            </a:r>
            <a:r>
              <a:rPr lang="en-GB" b="0" i="0" u="none" strike="noStrike" dirty="0">
                <a:solidFill>
                  <a:srgbClr val="C00000"/>
                </a:solidFill>
                <a:effectLst/>
                <a:latin typeface="Calibri" panose="020F0502020204030204" pitchFamily="34" charset="0"/>
                <a:cs typeface="Calibri" panose="020F0502020204030204" pitchFamily="34" charset="0"/>
              </a:rPr>
              <a:t>oise</a:t>
            </a:r>
            <a:r>
              <a:rPr lang="en-GB" b="0" i="0" dirty="0">
                <a:solidFill>
                  <a:srgbClr val="C00000"/>
                </a:solidFill>
                <a:effectLst/>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GB" dirty="0">
                <a:solidFill>
                  <a:srgbClr val="0000CC"/>
                </a:solidFill>
                <a:latin typeface="Calibri" panose="020F0502020204030204" pitchFamily="34" charset="0"/>
                <a:cs typeface="Calibri" panose="020F0502020204030204" pitchFamily="34" charset="0"/>
              </a:rPr>
              <a:t>Bandwidth </a:t>
            </a:r>
            <a:r>
              <a:rPr lang="en-GB" i="1" dirty="0">
                <a:solidFill>
                  <a:srgbClr val="0000CC"/>
                </a:solidFill>
                <a:latin typeface="Calibri" panose="020F0502020204030204" pitchFamily="34" charset="0"/>
                <a:cs typeface="Calibri" panose="020F0502020204030204" pitchFamily="34" charset="0"/>
              </a:rPr>
              <a:t>B</a:t>
            </a:r>
          </a:p>
          <a:p>
            <a:pPr marL="285750" indent="-285750">
              <a:buFont typeface="Arial" panose="020B0604020202020204" pitchFamily="34" charset="0"/>
              <a:buChar char="•"/>
            </a:pPr>
            <a:r>
              <a:rPr lang="en-GB" b="0" i="0" u="none" strike="noStrike" dirty="0">
                <a:solidFill>
                  <a:srgbClr val="0000CC"/>
                </a:solidFill>
                <a:effectLst/>
                <a:latin typeface="Calibri" panose="020F0502020204030204" pitchFamily="34" charset="0"/>
                <a:cs typeface="Calibri" panose="020F0502020204030204" pitchFamily="34" charset="0"/>
              </a:rPr>
              <a:t>Interference </a:t>
            </a:r>
            <a:r>
              <a:rPr lang="en-GB" b="0" i="1" u="none" strike="noStrike" dirty="0">
                <a:solidFill>
                  <a:srgbClr val="0000CC"/>
                </a:solidFill>
                <a:effectLst/>
                <a:latin typeface="Calibri" panose="020F0502020204030204" pitchFamily="34" charset="0"/>
                <a:cs typeface="Calibri" panose="020F0502020204030204" pitchFamily="34" charset="0"/>
              </a:rPr>
              <a:t>I</a:t>
            </a:r>
          </a:p>
          <a:p>
            <a:pPr marL="285750" indent="-285750">
              <a:buFont typeface="Arial" panose="020B0604020202020204" pitchFamily="34" charset="0"/>
              <a:buChar char="•"/>
            </a:pPr>
            <a:r>
              <a:rPr lang="en-GB" dirty="0">
                <a:solidFill>
                  <a:srgbClr val="0000CC"/>
                </a:solidFill>
                <a:latin typeface="Calibri" panose="020F0502020204030204" pitchFamily="34" charset="0"/>
                <a:cs typeface="Calibri" panose="020F0502020204030204" pitchFamily="34" charset="0"/>
              </a:rPr>
              <a:t>D</a:t>
            </a:r>
            <a:r>
              <a:rPr lang="en-GB" b="0" i="0" u="none" strike="noStrike" dirty="0">
                <a:solidFill>
                  <a:srgbClr val="0000CC"/>
                </a:solidFill>
                <a:effectLst/>
                <a:latin typeface="Calibri" panose="020F0502020204030204" pitchFamily="34" charset="0"/>
                <a:cs typeface="Calibri" panose="020F0502020204030204" pitchFamily="34" charset="0"/>
              </a:rPr>
              <a:t>istortion</a:t>
            </a:r>
          </a:p>
          <a:p>
            <a:pPr marL="285750" indent="-285750">
              <a:buFont typeface="Arial" panose="020B0604020202020204" pitchFamily="34" charset="0"/>
              <a:buChar char="•"/>
            </a:pPr>
            <a:r>
              <a:rPr lang="en-GB" dirty="0">
                <a:solidFill>
                  <a:srgbClr val="0000CC"/>
                </a:solidFill>
                <a:latin typeface="Calibri" panose="020F0502020204030204" pitchFamily="34" charset="0"/>
                <a:cs typeface="Calibri" panose="020F0502020204030204" pitchFamily="34" charset="0"/>
              </a:rPr>
              <a:t>B</a:t>
            </a:r>
            <a:r>
              <a:rPr lang="en-GB" b="0" i="0" u="none" strike="noStrike" dirty="0">
                <a:solidFill>
                  <a:srgbClr val="0000CC"/>
                </a:solidFill>
                <a:effectLst/>
                <a:latin typeface="Calibri" panose="020F0502020204030204" pitchFamily="34" charset="0"/>
                <a:cs typeface="Calibri" panose="020F0502020204030204" pitchFamily="34" charset="0"/>
              </a:rPr>
              <a:t>it synchronization</a:t>
            </a:r>
            <a:r>
              <a:rPr lang="en-GB" b="0" i="0" dirty="0">
                <a:solidFill>
                  <a:srgbClr val="0000CC"/>
                </a:solidFill>
                <a:effectLst/>
                <a:latin typeface="Calibri" panose="020F0502020204030204" pitchFamily="34" charset="0"/>
                <a:cs typeface="Calibri" panose="020F0502020204030204" pitchFamily="34" charset="0"/>
              </a:rPr>
              <a:t> problems</a:t>
            </a:r>
          </a:p>
          <a:p>
            <a:pPr marL="285750" indent="-285750">
              <a:buFont typeface="Arial" panose="020B0604020202020204" pitchFamily="34" charset="0"/>
              <a:buChar char="•"/>
            </a:pPr>
            <a:r>
              <a:rPr lang="en-GB" b="0" i="0" dirty="0">
                <a:solidFill>
                  <a:srgbClr val="0000CC"/>
                </a:solidFill>
                <a:effectLst/>
                <a:latin typeface="Calibri" panose="020F0502020204030204" pitchFamily="34" charset="0"/>
                <a:cs typeface="Calibri" panose="020F0502020204030204" pitchFamily="34" charset="0"/>
              </a:rPr>
              <a:t>etc.</a:t>
            </a:r>
            <a:endParaRPr lang="en-GB" dirty="0">
              <a:solidFill>
                <a:srgbClr val="0000CC"/>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1C53C50-F77D-00C1-C50C-BE1205F2BE43}"/>
              </a:ext>
            </a:extLst>
          </p:cNvPr>
          <p:cNvPicPr>
            <a:picLocks noChangeAspect="1"/>
          </p:cNvPicPr>
          <p:nvPr/>
        </p:nvPicPr>
        <p:blipFill>
          <a:blip r:embed="rId2"/>
          <a:stretch>
            <a:fillRect/>
          </a:stretch>
        </p:blipFill>
        <p:spPr>
          <a:xfrm>
            <a:off x="3903393" y="3867908"/>
            <a:ext cx="3986790" cy="2990092"/>
          </a:xfrm>
          <a:prstGeom prst="rect">
            <a:avLst/>
          </a:prstGeom>
        </p:spPr>
      </p:pic>
      <p:sp>
        <p:nvSpPr>
          <p:cNvPr id="5" name="TextBox 4">
            <a:extLst>
              <a:ext uri="{FF2B5EF4-FFF2-40B4-BE49-F238E27FC236}">
                <a16:creationId xmlns:a16="http://schemas.microsoft.com/office/drawing/2014/main" id="{6C658D5E-B419-31BB-0F1A-181E27683780}"/>
              </a:ext>
            </a:extLst>
          </p:cNvPr>
          <p:cNvSpPr txBox="1"/>
          <p:nvPr/>
        </p:nvSpPr>
        <p:spPr>
          <a:xfrm>
            <a:off x="6185110" y="402455"/>
            <a:ext cx="1680012" cy="369332"/>
          </a:xfrm>
          <a:prstGeom prst="rect">
            <a:avLst/>
          </a:prstGeom>
          <a:solidFill>
            <a:srgbClr val="FFFF00"/>
          </a:solidFill>
        </p:spPr>
        <p:txBody>
          <a:bodyPr wrap="none" rtlCol="0">
            <a:spAutoFit/>
          </a:bodyPr>
          <a:lstStyle/>
          <a:p>
            <a:r>
              <a:rPr lang="en-GB" dirty="0"/>
              <a:t>E.g., OOK-NRZ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91E8717-24CA-82C5-1548-E05DE091C38E}"/>
                  </a:ext>
                </a:extLst>
              </p:cNvPr>
              <p:cNvSpPr txBox="1"/>
              <p:nvPr/>
            </p:nvSpPr>
            <p:spPr>
              <a:xfrm>
                <a:off x="10214111" y="1508828"/>
                <a:ext cx="1725088" cy="303096"/>
              </a:xfrm>
              <a:prstGeom prst="rect">
                <a:avLst/>
              </a:prstGeom>
              <a:noFill/>
            </p:spPr>
            <p:txBody>
              <a:bodyPr wrap="none" lIns="0" tIns="0" rIns="0" bIns="0" rtlCol="0">
                <a:spAutoFit/>
              </a:bodyPr>
              <a:lstStyle/>
              <a:p>
                <a14:m>
                  <m:oMath xmlns:m="http://schemas.openxmlformats.org/officeDocument/2006/math">
                    <m:r>
                      <a:rPr lang="en-GB" b="0" i="1" smtClean="0">
                        <a:latin typeface="Cambria Math" panose="02040503050406030204" pitchFamily="18" charset="0"/>
                      </a:rPr>
                      <m:t>𝐵𝐸𝑅</m:t>
                    </m:r>
                    <m:r>
                      <a:rPr lang="en-GB" b="0" i="1" smtClean="0">
                        <a:latin typeface="Cambria Math" panose="02040503050406030204" pitchFamily="18" charset="0"/>
                      </a:rPr>
                      <m:t> =</m:t>
                    </m:r>
                    <m:r>
                      <a:rPr lang="en-GB" b="0" i="1" smtClean="0">
                        <a:latin typeface="Cambria Math" panose="02040503050406030204" pitchFamily="18" charset="0"/>
                      </a:rPr>
                      <m:t>𝑄</m:t>
                    </m:r>
                    <m:r>
                      <a:rPr lang="en-GB" b="0" i="1" smtClean="0">
                        <a:latin typeface="Cambria Math" panose="02040503050406030204" pitchFamily="18" charset="0"/>
                      </a:rPr>
                      <m:t>(</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𝑆𝑁𝑅</m:t>
                        </m:r>
                      </m:e>
                    </m:rad>
                  </m:oMath>
                </a14:m>
                <a:r>
                  <a:rPr lang="en-GB" dirty="0"/>
                  <a:t>)</a:t>
                </a:r>
              </a:p>
            </p:txBody>
          </p:sp>
        </mc:Choice>
        <mc:Fallback xmlns="">
          <p:sp>
            <p:nvSpPr>
              <p:cNvPr id="7" name="TextBox 6">
                <a:extLst>
                  <a:ext uri="{FF2B5EF4-FFF2-40B4-BE49-F238E27FC236}">
                    <a16:creationId xmlns:a16="http://schemas.microsoft.com/office/drawing/2014/main" id="{891E8717-24CA-82C5-1548-E05DE091C38E}"/>
                  </a:ext>
                </a:extLst>
              </p:cNvPr>
              <p:cNvSpPr txBox="1">
                <a:spLocks noRot="1" noChangeAspect="1" noMove="1" noResize="1" noEditPoints="1" noAdjustHandles="1" noChangeArrowheads="1" noChangeShapeType="1" noTextEdit="1"/>
              </p:cNvSpPr>
              <p:nvPr/>
            </p:nvSpPr>
            <p:spPr>
              <a:xfrm>
                <a:off x="10214111" y="1508828"/>
                <a:ext cx="1725088" cy="303096"/>
              </a:xfrm>
              <a:prstGeom prst="rect">
                <a:avLst/>
              </a:prstGeom>
              <a:blipFill>
                <a:blip r:embed="rId3"/>
                <a:stretch>
                  <a:fillRect l="-4947" t="-16327" r="-7067" b="-4898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0B521C9-9402-CE4D-C078-698774669D54}"/>
                  </a:ext>
                </a:extLst>
              </p:cNvPr>
              <p:cNvSpPr txBox="1"/>
              <p:nvPr/>
            </p:nvSpPr>
            <p:spPr>
              <a:xfrm>
                <a:off x="6305040" y="1349201"/>
                <a:ext cx="2773643"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𝐵𝐸𝑅</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𝑒𝑟𝑓𝑐</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den>
                          </m:f>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𝑆𝑁𝑅</m:t>
                              </m:r>
                            </m:e>
                          </m:rad>
                        </m:e>
                      </m:d>
                    </m:oMath>
                  </m:oMathPara>
                </a14:m>
                <a:endParaRPr lang="en-GB" dirty="0"/>
              </a:p>
            </p:txBody>
          </p:sp>
        </mc:Choice>
        <mc:Fallback xmlns="">
          <p:sp>
            <p:nvSpPr>
              <p:cNvPr id="13" name="TextBox 12">
                <a:extLst>
                  <a:ext uri="{FF2B5EF4-FFF2-40B4-BE49-F238E27FC236}">
                    <a16:creationId xmlns:a16="http://schemas.microsoft.com/office/drawing/2014/main" id="{10B521C9-9402-CE4D-C078-698774669D54}"/>
                  </a:ext>
                </a:extLst>
              </p:cNvPr>
              <p:cNvSpPr txBox="1">
                <a:spLocks noRot="1" noChangeAspect="1" noMove="1" noResize="1" noEditPoints="1" noAdjustHandles="1" noChangeArrowheads="1" noChangeShapeType="1" noTextEdit="1"/>
              </p:cNvSpPr>
              <p:nvPr/>
            </p:nvSpPr>
            <p:spPr>
              <a:xfrm>
                <a:off x="6305040" y="1349201"/>
                <a:ext cx="2773643" cy="622350"/>
              </a:xfrm>
              <a:prstGeom prst="rect">
                <a:avLst/>
              </a:prstGeom>
              <a:blipFill>
                <a:blip r:embed="rId4"/>
                <a:stretch>
                  <a:fillRect/>
                </a:stretch>
              </a:blipFill>
            </p:spPr>
            <p:txBody>
              <a:bodyPr/>
              <a:lstStyle/>
              <a:p>
                <a:r>
                  <a:rPr lang="en-GB">
                    <a:noFill/>
                  </a:rPr>
                  <a:t> </a:t>
                </a:r>
              </a:p>
            </p:txBody>
          </p:sp>
        </mc:Fallback>
      </mc:AlternateContent>
      <p:pic>
        <p:nvPicPr>
          <p:cNvPr id="14" name="Picture 13">
            <a:extLst>
              <a:ext uri="{FF2B5EF4-FFF2-40B4-BE49-F238E27FC236}">
                <a16:creationId xmlns:a16="http://schemas.microsoft.com/office/drawing/2014/main" id="{1891E071-0BC9-35DD-1DDE-E494EEB9B304}"/>
              </a:ext>
            </a:extLst>
          </p:cNvPr>
          <p:cNvPicPr>
            <a:picLocks noChangeAspect="1"/>
          </p:cNvPicPr>
          <p:nvPr/>
        </p:nvPicPr>
        <p:blipFill>
          <a:blip r:embed="rId5"/>
          <a:stretch>
            <a:fillRect/>
          </a:stretch>
        </p:blipFill>
        <p:spPr>
          <a:xfrm>
            <a:off x="7246090" y="2009500"/>
            <a:ext cx="1781175" cy="1047750"/>
          </a:xfrm>
          <a:prstGeom prst="rect">
            <a:avLst/>
          </a:prstGeom>
        </p:spPr>
      </p:pic>
      <p:sp>
        <p:nvSpPr>
          <p:cNvPr id="15" name="TextBox 14">
            <a:extLst>
              <a:ext uri="{FF2B5EF4-FFF2-40B4-BE49-F238E27FC236}">
                <a16:creationId xmlns:a16="http://schemas.microsoft.com/office/drawing/2014/main" id="{885D5F6C-3D9D-BA55-AAC6-10564E612ACE}"/>
              </a:ext>
            </a:extLst>
          </p:cNvPr>
          <p:cNvSpPr txBox="1"/>
          <p:nvPr/>
        </p:nvSpPr>
        <p:spPr>
          <a:xfrm>
            <a:off x="6484343" y="2389089"/>
            <a:ext cx="761747" cy="369332"/>
          </a:xfrm>
          <a:prstGeom prst="rect">
            <a:avLst/>
          </a:prstGeom>
          <a:noFill/>
        </p:spPr>
        <p:txBody>
          <a:bodyPr wrap="none" rtlCol="0">
            <a:spAutoFit/>
          </a:bodyPr>
          <a:lstStyle/>
          <a:p>
            <a:r>
              <a:rPr lang="en-GB" dirty="0"/>
              <a:t>BER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2ED62AA-6B4E-4E40-243F-48A84F8257CE}"/>
                  </a:ext>
                </a:extLst>
              </p:cNvPr>
              <p:cNvSpPr txBox="1"/>
              <p:nvPr/>
            </p:nvSpPr>
            <p:spPr>
              <a:xfrm>
                <a:off x="10214111" y="2291915"/>
                <a:ext cx="1508746" cy="563680"/>
              </a:xfrm>
              <a:prstGeom prst="rect">
                <a:avLst/>
              </a:prstGeom>
              <a:noFill/>
            </p:spPr>
            <p:txBody>
              <a:bodyPr wrap="none" lIns="0" tIns="0" rIns="0" bIns="0" rtlCol="0">
                <a:spAutoFit/>
              </a:bodyPr>
              <a:lstStyle/>
              <a:p>
                <a14:m>
                  <m:oMath xmlns:m="http://schemas.openxmlformats.org/officeDocument/2006/math">
                    <m:r>
                      <a:rPr lang="en-GB" b="0" i="1" smtClean="0">
                        <a:latin typeface="Cambria Math" panose="02040503050406030204" pitchFamily="18" charset="0"/>
                      </a:rPr>
                      <m:t>𝐵𝐸𝑅</m:t>
                    </m:r>
                    <m:r>
                      <a:rPr lang="en-GB" b="0" i="1" smtClean="0">
                        <a:latin typeface="Cambria Math" panose="02040503050406030204" pitchFamily="18" charset="0"/>
                      </a:rPr>
                      <m:t> =</m:t>
                    </m:r>
                    <m:r>
                      <a:rPr lang="en-GB" b="0" i="1" smtClean="0">
                        <a:latin typeface="Cambria Math" panose="02040503050406030204" pitchFamily="18" charset="0"/>
                      </a:rPr>
                      <m:t>𝑄</m:t>
                    </m:r>
                    <m:r>
                      <a:rPr lang="en-GB" b="0" i="1" smtClean="0">
                        <a:latin typeface="Cambria Math" panose="02040503050406030204" pitchFamily="18" charset="0"/>
                      </a:rPr>
                      <m:t>(</m:t>
                    </m:r>
                    <m:rad>
                      <m:radPr>
                        <m:degHide m:val="on"/>
                        <m:ctrlPr>
                          <a:rPr lang="en-GB" i="1" smtClean="0">
                            <a:latin typeface="Cambria Math" panose="02040503050406030204" pitchFamily="18" charset="0"/>
                          </a:rPr>
                        </m:ctrlPr>
                      </m:radPr>
                      <m:deg/>
                      <m:e>
                        <m:f>
                          <m:fPr>
                            <m:ctrlPr>
                              <a:rPr lang="en-GB" i="1" smtClean="0">
                                <a:latin typeface="Cambria Math" panose="02040503050406030204" pitchFamily="18" charset="0"/>
                              </a:rPr>
                            </m:ctrlPr>
                          </m:fPr>
                          <m:num>
                            <m:sSub>
                              <m:sSubPr>
                                <m:ctrlPr>
                                  <a:rPr lang="en-GB"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𝑏</m:t>
                                </m:r>
                              </m:sub>
                            </m:sSub>
                          </m:num>
                          <m:den>
                            <m:sSub>
                              <m:sSubPr>
                                <m:ctrlPr>
                                  <a:rPr lang="en-GB"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0</m:t>
                                </m:r>
                              </m:sub>
                            </m:sSub>
                          </m:den>
                        </m:f>
                      </m:e>
                    </m:rad>
                  </m:oMath>
                </a14:m>
                <a:r>
                  <a:rPr lang="en-GB" dirty="0"/>
                  <a:t>)</a:t>
                </a:r>
              </a:p>
            </p:txBody>
          </p:sp>
        </mc:Choice>
        <mc:Fallback xmlns="">
          <p:sp>
            <p:nvSpPr>
              <p:cNvPr id="17" name="TextBox 16">
                <a:extLst>
                  <a:ext uri="{FF2B5EF4-FFF2-40B4-BE49-F238E27FC236}">
                    <a16:creationId xmlns:a16="http://schemas.microsoft.com/office/drawing/2014/main" id="{02ED62AA-6B4E-4E40-243F-48A84F8257CE}"/>
                  </a:ext>
                </a:extLst>
              </p:cNvPr>
              <p:cNvSpPr txBox="1">
                <a:spLocks noRot="1" noChangeAspect="1" noMove="1" noResize="1" noEditPoints="1" noAdjustHandles="1" noChangeArrowheads="1" noChangeShapeType="1" noTextEdit="1"/>
              </p:cNvSpPr>
              <p:nvPr/>
            </p:nvSpPr>
            <p:spPr>
              <a:xfrm>
                <a:off x="10214111" y="2291915"/>
                <a:ext cx="1508746" cy="563680"/>
              </a:xfrm>
              <a:prstGeom prst="rect">
                <a:avLst/>
              </a:prstGeom>
              <a:blipFill>
                <a:blip r:embed="rId6"/>
                <a:stretch>
                  <a:fillRect r="-8502" b="-1087"/>
                </a:stretch>
              </a:blipFill>
            </p:spPr>
            <p:txBody>
              <a:bodyPr/>
              <a:lstStyle/>
              <a:p>
                <a:r>
                  <a:rPr lang="en-GB">
                    <a:noFill/>
                  </a:rPr>
                  <a:t> </a:t>
                </a:r>
              </a:p>
            </p:txBody>
          </p:sp>
        </mc:Fallback>
      </mc:AlternateContent>
      <p:pic>
        <p:nvPicPr>
          <p:cNvPr id="18" name="Picture 17">
            <a:extLst>
              <a:ext uri="{FF2B5EF4-FFF2-40B4-BE49-F238E27FC236}">
                <a16:creationId xmlns:a16="http://schemas.microsoft.com/office/drawing/2014/main" id="{0CD549EF-4A72-C6C1-7D3D-FF3B8B1AB39D}"/>
              </a:ext>
            </a:extLst>
          </p:cNvPr>
          <p:cNvPicPr>
            <a:picLocks noChangeAspect="1"/>
          </p:cNvPicPr>
          <p:nvPr/>
        </p:nvPicPr>
        <p:blipFill>
          <a:blip r:embed="rId7"/>
          <a:stretch>
            <a:fillRect/>
          </a:stretch>
        </p:blipFill>
        <p:spPr>
          <a:xfrm>
            <a:off x="10259410" y="3217901"/>
            <a:ext cx="1800225" cy="542925"/>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E5F6E6B-8A53-E847-E045-E45C3F4DB653}"/>
                  </a:ext>
                </a:extLst>
              </p:cNvPr>
              <p:cNvSpPr txBox="1"/>
              <p:nvPr/>
            </p:nvSpPr>
            <p:spPr>
              <a:xfrm>
                <a:off x="10284758" y="2993073"/>
                <a:ext cx="11789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𝑏</m:t>
                          </m:r>
                        </m:sub>
                      </m:sSub>
                      <m:r>
                        <a:rPr lang="en-GB" i="1" smtClean="0">
                          <a:latin typeface="Cambria Math" panose="02040503050406030204" pitchFamily="18" charset="0"/>
                        </a:rPr>
                        <m:t>=</m:t>
                      </m:r>
                      <m:sSub>
                        <m:sSubPr>
                          <m:ctrlPr>
                            <a:rPr lang="en-GB"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𝑚</m:t>
                          </m:r>
                        </m:sub>
                      </m:sSub>
                      <m:r>
                        <a:rPr lang="en-GB" b="0" i="1" smtClean="0">
                          <a:latin typeface="Cambria Math" panose="02040503050406030204" pitchFamily="18" charset="0"/>
                        </a:rPr>
                        <m:t>/</m:t>
                      </m:r>
                      <m:r>
                        <a:rPr lang="en-GB" b="0" i="1" smtClean="0">
                          <a:latin typeface="Cambria Math" panose="02040503050406030204" pitchFamily="18" charset="0"/>
                        </a:rPr>
                        <m:t>𝐾</m:t>
                      </m:r>
                    </m:oMath>
                  </m:oMathPara>
                </a14:m>
                <a:endParaRPr lang="en-GB" dirty="0"/>
              </a:p>
            </p:txBody>
          </p:sp>
        </mc:Choice>
        <mc:Fallback xmlns="">
          <p:sp>
            <p:nvSpPr>
              <p:cNvPr id="19" name="TextBox 18">
                <a:extLst>
                  <a:ext uri="{FF2B5EF4-FFF2-40B4-BE49-F238E27FC236}">
                    <a16:creationId xmlns:a16="http://schemas.microsoft.com/office/drawing/2014/main" id="{7E5F6E6B-8A53-E847-E045-E45C3F4DB653}"/>
                  </a:ext>
                </a:extLst>
              </p:cNvPr>
              <p:cNvSpPr txBox="1">
                <a:spLocks noRot="1" noChangeAspect="1" noMove="1" noResize="1" noEditPoints="1" noAdjustHandles="1" noChangeArrowheads="1" noChangeShapeType="1" noTextEdit="1"/>
              </p:cNvSpPr>
              <p:nvPr/>
            </p:nvSpPr>
            <p:spPr>
              <a:xfrm>
                <a:off x="10284758" y="2993073"/>
                <a:ext cx="1178912" cy="276999"/>
              </a:xfrm>
              <a:prstGeom prst="rect">
                <a:avLst/>
              </a:prstGeom>
              <a:blipFill>
                <a:blip r:embed="rId8"/>
                <a:stretch>
                  <a:fillRect l="-4124" t="-2222" r="-4124" b="-35556"/>
                </a:stretch>
              </a:blipFill>
            </p:spPr>
            <p:txBody>
              <a:bodyPr/>
              <a:lstStyle/>
              <a:p>
                <a:r>
                  <a:rPr lang="en-GB">
                    <a:noFill/>
                  </a:rPr>
                  <a:t> </a:t>
                </a:r>
              </a:p>
            </p:txBody>
          </p:sp>
        </mc:Fallback>
      </mc:AlternateContent>
      <p:sp>
        <p:nvSpPr>
          <p:cNvPr id="20" name="TextBox 19">
            <a:extLst>
              <a:ext uri="{FF2B5EF4-FFF2-40B4-BE49-F238E27FC236}">
                <a16:creationId xmlns:a16="http://schemas.microsoft.com/office/drawing/2014/main" id="{8B5C6245-33AA-9635-8BF6-6EC78DD642AB}"/>
              </a:ext>
            </a:extLst>
          </p:cNvPr>
          <p:cNvSpPr txBox="1"/>
          <p:nvPr/>
        </p:nvSpPr>
        <p:spPr>
          <a:xfrm>
            <a:off x="7503438" y="3680018"/>
            <a:ext cx="4839786" cy="369332"/>
          </a:xfrm>
          <a:prstGeom prst="rect">
            <a:avLst/>
          </a:prstGeom>
          <a:noFill/>
        </p:spPr>
        <p:txBody>
          <a:bodyPr wrap="none" rtlCol="0">
            <a:spAutoFit/>
          </a:bodyPr>
          <a:lstStyle/>
          <a:p>
            <a:r>
              <a:rPr lang="en-GB" i="1" dirty="0"/>
              <a:t>K</a:t>
            </a:r>
            <a:r>
              <a:rPr lang="en-GB" dirty="0"/>
              <a:t>: Information bits </a:t>
            </a:r>
            <a:r>
              <a:rPr lang="en-GB" dirty="0">
                <a:sym typeface="Wingdings" panose="05000000000000000000" pitchFamily="2" charset="2"/>
              </a:rPr>
              <a:t> </a:t>
            </a:r>
            <a:r>
              <a:rPr lang="en-GB" b="0" i="0" dirty="0">
                <a:solidFill>
                  <a:srgbClr val="1F1F1F"/>
                </a:solidFill>
                <a:effectLst/>
                <a:latin typeface="ElsevierGulliver"/>
              </a:rPr>
              <a:t>to the encoder/modulator</a:t>
            </a:r>
            <a:endParaRPr lang="en-GB" dirty="0"/>
          </a:p>
        </p:txBody>
      </p:sp>
      <p:sp>
        <p:nvSpPr>
          <p:cNvPr id="21" name="TextBox 20">
            <a:extLst>
              <a:ext uri="{FF2B5EF4-FFF2-40B4-BE49-F238E27FC236}">
                <a16:creationId xmlns:a16="http://schemas.microsoft.com/office/drawing/2014/main" id="{4D6B58B8-A784-A854-67E6-5994C40F8AC6}"/>
              </a:ext>
            </a:extLst>
          </p:cNvPr>
          <p:cNvSpPr txBox="1"/>
          <p:nvPr/>
        </p:nvSpPr>
        <p:spPr>
          <a:xfrm>
            <a:off x="8723297" y="3296921"/>
            <a:ext cx="1837106" cy="369332"/>
          </a:xfrm>
          <a:prstGeom prst="rect">
            <a:avLst/>
          </a:prstGeom>
          <a:noFill/>
        </p:spPr>
        <p:txBody>
          <a:bodyPr wrap="none" rtlCol="0">
            <a:spAutoFit/>
          </a:bodyPr>
          <a:lstStyle/>
          <a:p>
            <a:r>
              <a:rPr lang="en-GB" dirty="0"/>
              <a:t>Message energy</a:t>
            </a:r>
          </a:p>
        </p:txBody>
      </p:sp>
      <p:sp>
        <p:nvSpPr>
          <p:cNvPr id="4" name="TextBox 3">
            <a:extLst>
              <a:ext uri="{FF2B5EF4-FFF2-40B4-BE49-F238E27FC236}">
                <a16:creationId xmlns:a16="http://schemas.microsoft.com/office/drawing/2014/main" id="{7B2F4314-108D-2E63-D22F-F1B0D1773D45}"/>
              </a:ext>
            </a:extLst>
          </p:cNvPr>
          <p:cNvSpPr txBox="1"/>
          <p:nvPr/>
        </p:nvSpPr>
        <p:spPr>
          <a:xfrm>
            <a:off x="10849838" y="6538106"/>
            <a:ext cx="1257204" cy="276999"/>
          </a:xfrm>
          <a:prstGeom prst="rect">
            <a:avLst/>
          </a:prstGeom>
          <a:noFill/>
        </p:spPr>
        <p:txBody>
          <a:bodyPr wrap="none" rtlCol="0">
            <a:spAutoFit/>
          </a:bodyPr>
          <a:lstStyle/>
          <a:p>
            <a:r>
              <a:rPr lang="en-GB" sz="1200" i="1" dirty="0"/>
              <a:t>Z. Ghassemlooy</a:t>
            </a:r>
          </a:p>
        </p:txBody>
      </p:sp>
      <p:pic>
        <p:nvPicPr>
          <p:cNvPr id="6" name="Picture 5">
            <a:extLst>
              <a:ext uri="{FF2B5EF4-FFF2-40B4-BE49-F238E27FC236}">
                <a16:creationId xmlns:a16="http://schemas.microsoft.com/office/drawing/2014/main" id="{0AC1912B-EAB1-B968-F0DC-CF441BB681D2}"/>
              </a:ext>
            </a:extLst>
          </p:cNvPr>
          <p:cNvPicPr>
            <a:picLocks noChangeAspect="1"/>
          </p:cNvPicPr>
          <p:nvPr/>
        </p:nvPicPr>
        <p:blipFill>
          <a:blip r:embed="rId9"/>
          <a:stretch>
            <a:fillRect/>
          </a:stretch>
        </p:blipFill>
        <p:spPr>
          <a:xfrm>
            <a:off x="10082353" y="15180"/>
            <a:ext cx="2109647" cy="723107"/>
          </a:xfrm>
          <a:prstGeom prst="rect">
            <a:avLst/>
          </a:prstGeom>
        </p:spPr>
      </p:pic>
      <p:sp>
        <p:nvSpPr>
          <p:cNvPr id="8" name="TextBox 7">
            <a:extLst>
              <a:ext uri="{FF2B5EF4-FFF2-40B4-BE49-F238E27FC236}">
                <a16:creationId xmlns:a16="http://schemas.microsoft.com/office/drawing/2014/main" id="{6ED6A294-8735-A7DA-34DD-BFC3A8F88409}"/>
              </a:ext>
            </a:extLst>
          </p:cNvPr>
          <p:cNvSpPr txBox="1"/>
          <p:nvPr/>
        </p:nvSpPr>
        <p:spPr>
          <a:xfrm>
            <a:off x="6422809" y="5945707"/>
            <a:ext cx="3963096" cy="646331"/>
          </a:xfrm>
          <a:prstGeom prst="rect">
            <a:avLst/>
          </a:prstGeom>
          <a:noFill/>
        </p:spPr>
        <p:txBody>
          <a:bodyPr wrap="square" rtlCol="0">
            <a:spAutoFit/>
          </a:bodyPr>
          <a:lstStyle/>
          <a:p>
            <a:r>
              <a:rPr lang="en-GB" dirty="0">
                <a:solidFill>
                  <a:srgbClr val="C00000"/>
                </a:solidFill>
              </a:rPr>
              <a:t>The challenge is to achieve low BERs at low  </a:t>
            </a:r>
            <a:r>
              <a:rPr lang="en-GB" i="1" dirty="0">
                <a:solidFill>
                  <a:srgbClr val="C00000"/>
                </a:solidFill>
              </a:rPr>
              <a:t>E</a:t>
            </a:r>
            <a:r>
              <a:rPr lang="en-GB" i="1" baseline="-25000" dirty="0">
                <a:solidFill>
                  <a:srgbClr val="C00000"/>
                </a:solidFill>
              </a:rPr>
              <a:t>b</a:t>
            </a:r>
            <a:r>
              <a:rPr lang="en-GB" dirty="0">
                <a:solidFill>
                  <a:srgbClr val="C00000"/>
                </a:solidFill>
              </a:rPr>
              <a:t>/</a:t>
            </a:r>
            <a:r>
              <a:rPr lang="en-GB" i="1" dirty="0">
                <a:solidFill>
                  <a:srgbClr val="C00000"/>
                </a:solidFill>
              </a:rPr>
              <a:t>N</a:t>
            </a:r>
            <a:r>
              <a:rPr lang="en-GB" i="1" baseline="-25000" dirty="0">
                <a:solidFill>
                  <a:srgbClr val="C00000"/>
                </a:solidFill>
              </a:rPr>
              <a:t>o</a:t>
            </a:r>
            <a:r>
              <a:rPr lang="en-GB" dirty="0">
                <a:solidFill>
                  <a:srgbClr val="C00000"/>
                </a:solidFill>
              </a:rPr>
              <a:t> or </a:t>
            </a:r>
            <a:r>
              <a:rPr lang="en-GB" i="1" dirty="0">
                <a:solidFill>
                  <a:srgbClr val="C00000"/>
                </a:solidFill>
              </a:rPr>
              <a:t>S/N</a:t>
            </a:r>
            <a:r>
              <a:rPr lang="en-GB" dirty="0">
                <a:solidFill>
                  <a:srgbClr val="C00000"/>
                </a:solidFill>
              </a:rPr>
              <a:t> levels.</a:t>
            </a:r>
          </a:p>
        </p:txBody>
      </p:sp>
      <p:sp>
        <p:nvSpPr>
          <p:cNvPr id="9" name="Arrow: Left 8">
            <a:extLst>
              <a:ext uri="{FF2B5EF4-FFF2-40B4-BE49-F238E27FC236}">
                <a16:creationId xmlns:a16="http://schemas.microsoft.com/office/drawing/2014/main" id="{5091B2B8-7DD8-9C89-479A-A3CD61FF227E}"/>
              </a:ext>
            </a:extLst>
          </p:cNvPr>
          <p:cNvSpPr/>
          <p:nvPr/>
        </p:nvSpPr>
        <p:spPr>
          <a:xfrm>
            <a:off x="5358143" y="6282207"/>
            <a:ext cx="878186" cy="8237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5FB5EF89-F753-47FF-32CB-E1973BAB7E3D}"/>
              </a:ext>
            </a:extLst>
          </p:cNvPr>
          <p:cNvSpPr/>
          <p:nvPr/>
        </p:nvSpPr>
        <p:spPr>
          <a:xfrm>
            <a:off x="4617267" y="5468293"/>
            <a:ext cx="45719" cy="86007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772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E6A527-74FB-E2BE-0660-837BD3505BB1}"/>
              </a:ext>
            </a:extLst>
          </p:cNvPr>
          <p:cNvSpPr txBox="1"/>
          <p:nvPr/>
        </p:nvSpPr>
        <p:spPr>
          <a:xfrm>
            <a:off x="5360510" y="212661"/>
            <a:ext cx="1914242" cy="400110"/>
          </a:xfrm>
          <a:prstGeom prst="rect">
            <a:avLst/>
          </a:prstGeom>
          <a:solidFill>
            <a:srgbClr val="92D050"/>
          </a:solidFill>
        </p:spPr>
        <p:txBody>
          <a:bodyPr wrap="none" rtlCol="0">
            <a:spAutoFit/>
          </a:bodyPr>
          <a:lstStyle/>
          <a:p>
            <a:r>
              <a:rPr lang="en-GB" sz="2000" b="1" dirty="0">
                <a:solidFill>
                  <a:srgbClr val="0000CC"/>
                </a:solidFill>
              </a:rPr>
              <a:t>Physical Layer</a:t>
            </a:r>
          </a:p>
        </p:txBody>
      </p:sp>
      <p:sp>
        <p:nvSpPr>
          <p:cNvPr id="6" name="TextBox 5">
            <a:extLst>
              <a:ext uri="{FF2B5EF4-FFF2-40B4-BE49-F238E27FC236}">
                <a16:creationId xmlns:a16="http://schemas.microsoft.com/office/drawing/2014/main" id="{3544D3D2-D449-B634-FEB3-656D51DE97DE}"/>
              </a:ext>
            </a:extLst>
          </p:cNvPr>
          <p:cNvSpPr txBox="1"/>
          <p:nvPr/>
        </p:nvSpPr>
        <p:spPr>
          <a:xfrm>
            <a:off x="9170919" y="1852078"/>
            <a:ext cx="1172116" cy="400110"/>
          </a:xfrm>
          <a:prstGeom prst="rect">
            <a:avLst/>
          </a:prstGeom>
          <a:solidFill>
            <a:schemeClr val="tx2">
              <a:lumMod val="10000"/>
              <a:lumOff val="90000"/>
            </a:schemeClr>
          </a:solidFill>
        </p:spPr>
        <p:txBody>
          <a:bodyPr wrap="none" rtlCol="0">
            <a:spAutoFit/>
          </a:bodyPr>
          <a:lstStyle/>
          <a:p>
            <a:r>
              <a:rPr lang="en-GB" sz="2000" b="1" dirty="0"/>
              <a:t>Channel</a:t>
            </a:r>
          </a:p>
        </p:txBody>
      </p:sp>
      <p:sp>
        <p:nvSpPr>
          <p:cNvPr id="7" name="TextBox 6">
            <a:extLst>
              <a:ext uri="{FF2B5EF4-FFF2-40B4-BE49-F238E27FC236}">
                <a16:creationId xmlns:a16="http://schemas.microsoft.com/office/drawing/2014/main" id="{1818A55F-3A8F-E55C-27DB-9CDE870FD5EA}"/>
              </a:ext>
            </a:extLst>
          </p:cNvPr>
          <p:cNvSpPr txBox="1"/>
          <p:nvPr/>
        </p:nvSpPr>
        <p:spPr>
          <a:xfrm>
            <a:off x="10567591" y="1842351"/>
            <a:ext cx="473206" cy="400110"/>
          </a:xfrm>
          <a:prstGeom prst="rect">
            <a:avLst/>
          </a:prstGeom>
          <a:solidFill>
            <a:schemeClr val="accent3">
              <a:lumMod val="20000"/>
              <a:lumOff val="80000"/>
            </a:schemeClr>
          </a:solidFill>
        </p:spPr>
        <p:txBody>
          <a:bodyPr wrap="none" rtlCol="0">
            <a:spAutoFit/>
          </a:bodyPr>
          <a:lstStyle/>
          <a:p>
            <a:r>
              <a:rPr lang="en-GB" sz="2000" b="1" dirty="0"/>
              <a:t>Rx</a:t>
            </a:r>
          </a:p>
        </p:txBody>
      </p:sp>
      <p:cxnSp>
        <p:nvCxnSpPr>
          <p:cNvPr id="9" name="Connector: Elbow 8">
            <a:extLst>
              <a:ext uri="{FF2B5EF4-FFF2-40B4-BE49-F238E27FC236}">
                <a16:creationId xmlns:a16="http://schemas.microsoft.com/office/drawing/2014/main" id="{45C96B75-97D5-5B68-2B0B-0318041BF31A}"/>
              </a:ext>
            </a:extLst>
          </p:cNvPr>
          <p:cNvCxnSpPr>
            <a:cxnSpLocks/>
            <a:stCxn id="4" idx="2"/>
            <a:endCxn id="30" idx="0"/>
          </p:cNvCxnSpPr>
          <p:nvPr/>
        </p:nvCxnSpPr>
        <p:spPr>
          <a:xfrm rot="5400000">
            <a:off x="4704679" y="104113"/>
            <a:ext cx="1104294" cy="2121611"/>
          </a:xfrm>
          <a:prstGeom prst="bentConnector3">
            <a:avLst>
              <a:gd name="adj1" fmla="val 55739"/>
            </a:avLst>
          </a:prstGeom>
          <a:ln>
            <a:tailEnd type="triangle"/>
          </a:ln>
        </p:spPr>
        <p:style>
          <a:lnRef idx="2">
            <a:schemeClr val="dk1"/>
          </a:lnRef>
          <a:fillRef idx="0">
            <a:schemeClr val="dk1"/>
          </a:fillRef>
          <a:effectRef idx="1">
            <a:schemeClr val="dk1"/>
          </a:effectRef>
          <a:fontRef idx="minor">
            <a:schemeClr val="tx1"/>
          </a:fontRef>
        </p:style>
      </p:cxnSp>
      <p:cxnSp>
        <p:nvCxnSpPr>
          <p:cNvPr id="11" name="Connector: Elbow 10">
            <a:extLst>
              <a:ext uri="{FF2B5EF4-FFF2-40B4-BE49-F238E27FC236}">
                <a16:creationId xmlns:a16="http://schemas.microsoft.com/office/drawing/2014/main" id="{C34333D2-A61B-F9BC-DBDC-885C0CFACD8C}"/>
              </a:ext>
            </a:extLst>
          </p:cNvPr>
          <p:cNvCxnSpPr>
            <a:stCxn id="4" idx="2"/>
            <a:endCxn id="6" idx="0"/>
          </p:cNvCxnSpPr>
          <p:nvPr/>
        </p:nvCxnSpPr>
        <p:spPr>
          <a:xfrm rot="16200000" flipH="1">
            <a:off x="7417651" y="-487249"/>
            <a:ext cx="1239307" cy="3439346"/>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13" name="Connector: Elbow 12">
            <a:extLst>
              <a:ext uri="{FF2B5EF4-FFF2-40B4-BE49-F238E27FC236}">
                <a16:creationId xmlns:a16="http://schemas.microsoft.com/office/drawing/2014/main" id="{D807BCD1-4B75-388A-DC9A-DF735641CDAA}"/>
              </a:ext>
            </a:extLst>
          </p:cNvPr>
          <p:cNvCxnSpPr>
            <a:cxnSpLocks/>
            <a:stCxn id="4" idx="2"/>
            <a:endCxn id="7" idx="0"/>
          </p:cNvCxnSpPr>
          <p:nvPr/>
        </p:nvCxnSpPr>
        <p:spPr>
          <a:xfrm rot="16200000" flipH="1">
            <a:off x="7946122" y="-1015721"/>
            <a:ext cx="1229580" cy="4486563"/>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007211E9-D316-67F1-B161-92A411C986F7}"/>
              </a:ext>
            </a:extLst>
          </p:cNvPr>
          <p:cNvSpPr txBox="1"/>
          <p:nvPr/>
        </p:nvSpPr>
        <p:spPr>
          <a:xfrm>
            <a:off x="3780527" y="2057947"/>
            <a:ext cx="895723" cy="338554"/>
          </a:xfrm>
          <a:prstGeom prst="rect">
            <a:avLst/>
          </a:prstGeom>
          <a:solidFill>
            <a:schemeClr val="accent2">
              <a:lumMod val="60000"/>
              <a:lumOff val="40000"/>
            </a:schemeClr>
          </a:solidFill>
        </p:spPr>
        <p:txBody>
          <a:bodyPr wrap="square" rtlCol="0">
            <a:spAutoFit/>
          </a:bodyPr>
          <a:lstStyle/>
          <a:p>
            <a:r>
              <a:rPr lang="en-GB" sz="1600" b="1" dirty="0"/>
              <a:t>LED/LD</a:t>
            </a:r>
          </a:p>
        </p:txBody>
      </p:sp>
      <p:sp>
        <p:nvSpPr>
          <p:cNvPr id="15" name="TextBox 14">
            <a:extLst>
              <a:ext uri="{FF2B5EF4-FFF2-40B4-BE49-F238E27FC236}">
                <a16:creationId xmlns:a16="http://schemas.microsoft.com/office/drawing/2014/main" id="{59673F1D-4B70-DD53-06B5-435D961BFFEE}"/>
              </a:ext>
            </a:extLst>
          </p:cNvPr>
          <p:cNvSpPr txBox="1"/>
          <p:nvPr/>
        </p:nvSpPr>
        <p:spPr>
          <a:xfrm>
            <a:off x="4794628" y="2057947"/>
            <a:ext cx="965329" cy="338554"/>
          </a:xfrm>
          <a:prstGeom prst="rect">
            <a:avLst/>
          </a:prstGeom>
          <a:solidFill>
            <a:schemeClr val="bg1">
              <a:lumMod val="85000"/>
            </a:schemeClr>
          </a:solidFill>
        </p:spPr>
        <p:txBody>
          <a:bodyPr wrap="none" rtlCol="0">
            <a:spAutoFit/>
          </a:bodyPr>
          <a:lstStyle/>
          <a:p>
            <a:r>
              <a:rPr lang="en-GB" sz="1600" b="1" dirty="0"/>
              <a:t>Tx mode</a:t>
            </a:r>
          </a:p>
        </p:txBody>
      </p:sp>
      <p:sp>
        <p:nvSpPr>
          <p:cNvPr id="16" name="TextBox 15">
            <a:extLst>
              <a:ext uri="{FF2B5EF4-FFF2-40B4-BE49-F238E27FC236}">
                <a16:creationId xmlns:a16="http://schemas.microsoft.com/office/drawing/2014/main" id="{328221A5-F7A7-207B-4374-B5EEF219E893}"/>
              </a:ext>
            </a:extLst>
          </p:cNvPr>
          <p:cNvSpPr txBox="1"/>
          <p:nvPr/>
        </p:nvSpPr>
        <p:spPr>
          <a:xfrm>
            <a:off x="6852951" y="2006679"/>
            <a:ext cx="1322724" cy="738664"/>
          </a:xfrm>
          <a:prstGeom prst="rect">
            <a:avLst/>
          </a:prstGeom>
          <a:solidFill>
            <a:schemeClr val="bg1">
              <a:lumMod val="85000"/>
            </a:schemeClr>
          </a:solidFill>
        </p:spPr>
        <p:txBody>
          <a:bodyPr wrap="square" rtlCol="0">
            <a:spAutoFit/>
          </a:bodyPr>
          <a:lstStyle/>
          <a:p>
            <a:pPr algn="ctr"/>
            <a:r>
              <a:rPr lang="en-GB" sz="1400" b="1" dirty="0"/>
              <a:t>Lense</a:t>
            </a:r>
          </a:p>
          <a:p>
            <a:pPr algn="ctr"/>
            <a:r>
              <a:rPr lang="en-GB" sz="1400" b="1" dirty="0"/>
              <a:t>&amp; </a:t>
            </a:r>
          </a:p>
          <a:p>
            <a:pPr algn="ctr"/>
            <a:r>
              <a:rPr lang="en-GB" sz="1400" b="1" dirty="0"/>
              <a:t>Beamforming</a:t>
            </a:r>
          </a:p>
        </p:txBody>
      </p:sp>
      <p:sp>
        <p:nvSpPr>
          <p:cNvPr id="23" name="TextBox 22">
            <a:extLst>
              <a:ext uri="{FF2B5EF4-FFF2-40B4-BE49-F238E27FC236}">
                <a16:creationId xmlns:a16="http://schemas.microsoft.com/office/drawing/2014/main" id="{EFF34F51-5A71-5AEB-78F4-2B8DFED05C48}"/>
              </a:ext>
            </a:extLst>
          </p:cNvPr>
          <p:cNvSpPr txBox="1"/>
          <p:nvPr/>
        </p:nvSpPr>
        <p:spPr>
          <a:xfrm>
            <a:off x="4597727" y="3465747"/>
            <a:ext cx="2798948" cy="3046988"/>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
            </a:pPr>
            <a:r>
              <a:rPr lang="en-GB" sz="1400" dirty="0"/>
              <a:t>Single or multiple </a:t>
            </a:r>
          </a:p>
          <a:p>
            <a:pPr marL="285750" indent="-285750">
              <a:buFont typeface="Wingdings" panose="05000000000000000000" pitchFamily="2" charset="2"/>
              <a:buChar char="§"/>
            </a:pPr>
            <a:r>
              <a:rPr lang="en-GB" sz="1400" dirty="0"/>
              <a:t>Types and beam profiles</a:t>
            </a:r>
          </a:p>
          <a:p>
            <a:pPr marL="285750" indent="-285750">
              <a:buFont typeface="Wingdings" panose="05000000000000000000" pitchFamily="2" charset="2"/>
              <a:buChar char="§"/>
            </a:pPr>
            <a:r>
              <a:rPr lang="en-GB" sz="1400" dirty="0"/>
              <a:t>Cells size and density</a:t>
            </a:r>
          </a:p>
          <a:p>
            <a:pPr marL="285750" indent="-285750">
              <a:buFont typeface="Wingdings" panose="05000000000000000000" pitchFamily="2" charset="2"/>
              <a:buChar char="§"/>
            </a:pPr>
            <a:r>
              <a:rPr lang="en-GB" sz="1400" dirty="0"/>
              <a:t>Field of view</a:t>
            </a:r>
          </a:p>
          <a:p>
            <a:pPr marL="285750" indent="-285750">
              <a:buFont typeface="Wingdings" panose="05000000000000000000" pitchFamily="2" charset="2"/>
              <a:buChar char="§"/>
            </a:pPr>
            <a:r>
              <a:rPr lang="en-GB" sz="1400" dirty="0"/>
              <a:t>Wavelength </a:t>
            </a:r>
          </a:p>
          <a:p>
            <a:pPr marL="285750" indent="-285750">
              <a:buFont typeface="Wingdings" panose="05000000000000000000" pitchFamily="2" charset="2"/>
              <a:buChar char="§"/>
            </a:pPr>
            <a:r>
              <a:rPr lang="en-GB" sz="1400" dirty="0"/>
              <a:t>Maximum current </a:t>
            </a:r>
            <a:r>
              <a:rPr lang="en-GB" sz="1400" i="1" dirty="0"/>
              <a:t>I</a:t>
            </a:r>
            <a:r>
              <a:rPr lang="en-GB" sz="1400" baseline="-25000" dirty="0"/>
              <a:t>max</a:t>
            </a:r>
          </a:p>
          <a:p>
            <a:pPr marL="285750" indent="-285750">
              <a:buFont typeface="Wingdings" panose="05000000000000000000" pitchFamily="2" charset="2"/>
              <a:buChar char="§"/>
            </a:pPr>
            <a:r>
              <a:rPr lang="en-GB" sz="1400" dirty="0"/>
              <a:t>Voltage </a:t>
            </a:r>
            <a:r>
              <a:rPr lang="en-GB" sz="1400" i="1" dirty="0" err="1"/>
              <a:t>V</a:t>
            </a:r>
            <a:r>
              <a:rPr lang="en-GB" sz="1400" baseline="-25000" dirty="0" err="1"/>
              <a:t>min</a:t>
            </a:r>
            <a:r>
              <a:rPr lang="en-GB" sz="1400" dirty="0"/>
              <a:t> &amp; </a:t>
            </a:r>
            <a:r>
              <a:rPr lang="en-GB" sz="1400" i="1" dirty="0"/>
              <a:t>V</a:t>
            </a:r>
            <a:r>
              <a:rPr lang="en-GB" sz="1400" baseline="-25000" dirty="0"/>
              <a:t>max</a:t>
            </a:r>
          </a:p>
          <a:p>
            <a:pPr marL="285750" indent="-285750">
              <a:buFont typeface="Wingdings" panose="05000000000000000000" pitchFamily="2" charset="2"/>
              <a:buChar char="§"/>
            </a:pPr>
            <a:r>
              <a:rPr lang="en-GB" sz="1400" dirty="0"/>
              <a:t>Power out (illumination) </a:t>
            </a:r>
            <a:r>
              <a:rPr lang="en-GB" sz="1400" i="1" dirty="0"/>
              <a:t>P</a:t>
            </a:r>
            <a:r>
              <a:rPr lang="en-GB" sz="1400" i="1" baseline="-25000" dirty="0"/>
              <a:t>o</a:t>
            </a:r>
          </a:p>
          <a:p>
            <a:pPr marL="285750" indent="-285750">
              <a:buFont typeface="Wingdings" panose="05000000000000000000" pitchFamily="2" charset="2"/>
              <a:buChar char="§"/>
            </a:pPr>
            <a:r>
              <a:rPr lang="en-GB" sz="1400" i="1" dirty="0"/>
              <a:t>P</a:t>
            </a:r>
            <a:r>
              <a:rPr lang="en-GB" sz="1400" i="1" baseline="-25000" dirty="0"/>
              <a:t>o</a:t>
            </a:r>
            <a:r>
              <a:rPr lang="en-GB" sz="1400" dirty="0"/>
              <a:t> vs. </a:t>
            </a:r>
            <a:r>
              <a:rPr lang="en-GB" sz="1400" i="1" dirty="0"/>
              <a:t>I  </a:t>
            </a:r>
            <a:r>
              <a:rPr lang="en-GB" sz="1400" dirty="0"/>
              <a:t>plot </a:t>
            </a:r>
          </a:p>
          <a:p>
            <a:pPr marL="742950" lvl="1" indent="-285750">
              <a:buFont typeface="Courier New" panose="02070309020205020404" pitchFamily="49" charset="0"/>
              <a:buChar char="o"/>
            </a:pPr>
            <a:r>
              <a:rPr lang="en-GB" sz="1200" dirty="0">
                <a:solidFill>
                  <a:srgbClr val="0000CC"/>
                </a:solidFill>
              </a:rPr>
              <a:t>Dynamic range</a:t>
            </a:r>
          </a:p>
          <a:p>
            <a:pPr marL="742950" lvl="1" indent="-285750">
              <a:buFont typeface="Courier New" panose="02070309020205020404" pitchFamily="49" charset="0"/>
              <a:buChar char="o"/>
            </a:pPr>
            <a:r>
              <a:rPr lang="en-GB" sz="1200" dirty="0">
                <a:solidFill>
                  <a:srgbClr val="0000CC"/>
                </a:solidFill>
              </a:rPr>
              <a:t>Non-linearity</a:t>
            </a:r>
          </a:p>
          <a:p>
            <a:pPr marL="285750" indent="-285750">
              <a:buFont typeface="Wingdings" panose="05000000000000000000" pitchFamily="2" charset="2"/>
              <a:buChar char="§"/>
            </a:pPr>
            <a:r>
              <a:rPr lang="en-GB" sz="1400" dirty="0"/>
              <a:t>Bandwidth </a:t>
            </a:r>
            <a:r>
              <a:rPr lang="en-GB" sz="1400" i="1" dirty="0"/>
              <a:t>B</a:t>
            </a:r>
            <a:r>
              <a:rPr lang="en-GB" sz="1400" baseline="-25000" dirty="0"/>
              <a:t>LED</a:t>
            </a:r>
          </a:p>
          <a:p>
            <a:pPr marL="285750" indent="-285750">
              <a:buFont typeface="Wingdings" panose="05000000000000000000" pitchFamily="2" charset="2"/>
              <a:buChar char="§"/>
            </a:pPr>
            <a:r>
              <a:rPr lang="en-GB" sz="1400" dirty="0"/>
              <a:t>DC-biasing</a:t>
            </a:r>
          </a:p>
          <a:p>
            <a:pPr marL="285750" indent="-285750">
              <a:buFont typeface="Wingdings" panose="05000000000000000000" pitchFamily="2" charset="2"/>
              <a:buChar char="§"/>
            </a:pPr>
            <a:r>
              <a:rPr lang="en-GB" sz="1400" dirty="0"/>
              <a:t>Diversity</a:t>
            </a:r>
          </a:p>
        </p:txBody>
      </p:sp>
      <p:sp>
        <p:nvSpPr>
          <p:cNvPr id="24" name="TextBox 23">
            <a:extLst>
              <a:ext uri="{FF2B5EF4-FFF2-40B4-BE49-F238E27FC236}">
                <a16:creationId xmlns:a16="http://schemas.microsoft.com/office/drawing/2014/main" id="{0AA2AAF6-0226-47D3-ED73-DCA99C84CE7B}"/>
              </a:ext>
            </a:extLst>
          </p:cNvPr>
          <p:cNvSpPr txBox="1"/>
          <p:nvPr/>
        </p:nvSpPr>
        <p:spPr>
          <a:xfrm>
            <a:off x="5854748" y="2068234"/>
            <a:ext cx="740932" cy="307777"/>
          </a:xfrm>
          <a:prstGeom prst="rect">
            <a:avLst/>
          </a:prstGeom>
          <a:solidFill>
            <a:schemeClr val="bg1">
              <a:lumMod val="85000"/>
            </a:schemeClr>
          </a:solidFill>
        </p:spPr>
        <p:txBody>
          <a:bodyPr wrap="square" rtlCol="0">
            <a:spAutoFit/>
          </a:bodyPr>
          <a:lstStyle/>
          <a:p>
            <a:pPr algn="ctr"/>
            <a:r>
              <a:rPr lang="en-GB" sz="1400" b="1" dirty="0" err="1"/>
              <a:t>Equ</a:t>
            </a:r>
            <a:r>
              <a:rPr lang="en-GB" sz="1400" b="1" dirty="0"/>
              <a:t>.</a:t>
            </a:r>
          </a:p>
        </p:txBody>
      </p:sp>
      <p:sp>
        <p:nvSpPr>
          <p:cNvPr id="29" name="TextBox 28">
            <a:extLst>
              <a:ext uri="{FF2B5EF4-FFF2-40B4-BE49-F238E27FC236}">
                <a16:creationId xmlns:a16="http://schemas.microsoft.com/office/drawing/2014/main" id="{8B11EECF-5BC7-D176-61DC-A30CE70E0E8A}"/>
              </a:ext>
            </a:extLst>
          </p:cNvPr>
          <p:cNvSpPr txBox="1"/>
          <p:nvPr/>
        </p:nvSpPr>
        <p:spPr>
          <a:xfrm>
            <a:off x="7493824" y="3460105"/>
            <a:ext cx="1308243" cy="1169551"/>
          </a:xfrm>
          <a:prstGeom prst="rect">
            <a:avLst/>
          </a:prstGeom>
          <a:solidFill>
            <a:schemeClr val="accent1">
              <a:lumMod val="20000"/>
              <a:lumOff val="80000"/>
            </a:schemeClr>
          </a:solidFill>
        </p:spPr>
        <p:txBody>
          <a:bodyPr wrap="none" rtlCol="0">
            <a:spAutoFit/>
          </a:bodyPr>
          <a:lstStyle/>
          <a:p>
            <a:pPr marL="285750" indent="-285750">
              <a:buFont typeface="Wingdings" panose="05000000000000000000" pitchFamily="2" charset="2"/>
              <a:buChar char="§"/>
            </a:pPr>
            <a:r>
              <a:rPr lang="en-GB" sz="1400" dirty="0"/>
              <a:t>LOS </a:t>
            </a:r>
          </a:p>
          <a:p>
            <a:pPr marL="285750" indent="-285750">
              <a:buFont typeface="Wingdings" panose="05000000000000000000" pitchFamily="2" charset="2"/>
              <a:buChar char="§"/>
            </a:pPr>
            <a:r>
              <a:rPr lang="en-GB" sz="1400" dirty="0"/>
              <a:t>NLOS</a:t>
            </a:r>
          </a:p>
          <a:p>
            <a:pPr marL="285750" indent="-285750">
              <a:buFont typeface="Wingdings" panose="05000000000000000000" pitchFamily="2" charset="2"/>
              <a:buChar char="§"/>
            </a:pPr>
            <a:r>
              <a:rPr lang="en-GB" sz="1400" dirty="0"/>
              <a:t>Diffused</a:t>
            </a:r>
          </a:p>
          <a:p>
            <a:pPr marL="285750" indent="-285750">
              <a:buFont typeface="Wingdings" panose="05000000000000000000" pitchFamily="2" charset="2"/>
              <a:buChar char="§"/>
            </a:pPr>
            <a:r>
              <a:rPr lang="en-GB" sz="1400" dirty="0"/>
              <a:t>Loss</a:t>
            </a:r>
          </a:p>
          <a:p>
            <a:pPr marL="285750" indent="-285750">
              <a:buFont typeface="Wingdings" panose="05000000000000000000" pitchFamily="2" charset="2"/>
              <a:buChar char="§"/>
            </a:pPr>
            <a:r>
              <a:rPr lang="en-GB" sz="1400" dirty="0"/>
              <a:t>Dispersion</a:t>
            </a:r>
          </a:p>
        </p:txBody>
      </p:sp>
      <p:cxnSp>
        <p:nvCxnSpPr>
          <p:cNvPr id="31" name="Connector: Elbow 30">
            <a:extLst>
              <a:ext uri="{FF2B5EF4-FFF2-40B4-BE49-F238E27FC236}">
                <a16:creationId xmlns:a16="http://schemas.microsoft.com/office/drawing/2014/main" id="{BFD743C5-0486-EE63-FA8B-5CB1D349E2A2}"/>
              </a:ext>
            </a:extLst>
          </p:cNvPr>
          <p:cNvCxnSpPr>
            <a:cxnSpLocks/>
            <a:stCxn id="15" idx="2"/>
            <a:endCxn id="29" idx="0"/>
          </p:cNvCxnSpPr>
          <p:nvPr/>
        </p:nvCxnSpPr>
        <p:spPr>
          <a:xfrm rot="16200000" flipH="1">
            <a:off x="6180817" y="1492976"/>
            <a:ext cx="1063604" cy="2870653"/>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B0CC7DAA-3872-071D-5B72-E72B6DFED28C}"/>
              </a:ext>
            </a:extLst>
          </p:cNvPr>
          <p:cNvSpPr txBox="1"/>
          <p:nvPr/>
        </p:nvSpPr>
        <p:spPr>
          <a:xfrm>
            <a:off x="8926549" y="3455776"/>
            <a:ext cx="1450718" cy="738664"/>
          </a:xfrm>
          <a:prstGeom prst="rect">
            <a:avLst/>
          </a:prstGeom>
          <a:solidFill>
            <a:schemeClr val="accent2">
              <a:lumMod val="20000"/>
              <a:lumOff val="80000"/>
            </a:schemeClr>
          </a:solidFill>
        </p:spPr>
        <p:txBody>
          <a:bodyPr wrap="none" rtlCol="0">
            <a:spAutoFit/>
          </a:bodyPr>
          <a:lstStyle/>
          <a:p>
            <a:pPr marL="285750" indent="-285750">
              <a:buFont typeface="Wingdings" panose="05000000000000000000" pitchFamily="2" charset="2"/>
              <a:buChar char="§"/>
            </a:pPr>
            <a:r>
              <a:rPr lang="en-GB" sz="1400" dirty="0"/>
              <a:t>Type </a:t>
            </a:r>
          </a:p>
          <a:p>
            <a:pPr marL="285750" indent="-285750">
              <a:buFont typeface="Wingdings" panose="05000000000000000000" pitchFamily="2" charset="2"/>
              <a:buChar char="§"/>
            </a:pPr>
            <a:r>
              <a:rPr lang="en-GB" sz="1400" dirty="0"/>
              <a:t>Bandwidth</a:t>
            </a:r>
          </a:p>
          <a:p>
            <a:pPr marL="285750" indent="-285750">
              <a:buFont typeface="Wingdings" panose="05000000000000000000" pitchFamily="2" charset="2"/>
              <a:buChar char="§"/>
            </a:pPr>
            <a:r>
              <a:rPr lang="en-GB" sz="1400" dirty="0"/>
              <a:t>Power usage</a:t>
            </a:r>
          </a:p>
        </p:txBody>
      </p:sp>
      <p:sp>
        <p:nvSpPr>
          <p:cNvPr id="36" name="TextBox 35">
            <a:extLst>
              <a:ext uri="{FF2B5EF4-FFF2-40B4-BE49-F238E27FC236}">
                <a16:creationId xmlns:a16="http://schemas.microsoft.com/office/drawing/2014/main" id="{5ACF4C59-D266-D4DC-02C0-8DBF4FEC9977}"/>
              </a:ext>
            </a:extLst>
          </p:cNvPr>
          <p:cNvSpPr txBox="1"/>
          <p:nvPr/>
        </p:nvSpPr>
        <p:spPr>
          <a:xfrm>
            <a:off x="10536582" y="3436740"/>
            <a:ext cx="1590593" cy="1384995"/>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
            </a:pPr>
            <a:r>
              <a:rPr lang="en-GB" sz="1400" dirty="0"/>
              <a:t>Type </a:t>
            </a:r>
          </a:p>
          <a:p>
            <a:pPr marL="285750" indent="-285750">
              <a:buFont typeface="Wingdings" panose="05000000000000000000" pitchFamily="2" charset="2"/>
              <a:buChar char="§"/>
            </a:pPr>
            <a:r>
              <a:rPr lang="en-GB" sz="1400" dirty="0"/>
              <a:t>Size</a:t>
            </a:r>
          </a:p>
          <a:p>
            <a:pPr marL="285750" indent="-285750">
              <a:buFont typeface="Wingdings" panose="05000000000000000000" pitchFamily="2" charset="2"/>
              <a:buChar char="§"/>
            </a:pPr>
            <a:r>
              <a:rPr lang="en-GB" sz="1400" dirty="0"/>
              <a:t>Power loss</a:t>
            </a:r>
          </a:p>
          <a:p>
            <a:pPr marL="285750" indent="-285750">
              <a:buFont typeface="Wingdings" panose="05000000000000000000" pitchFamily="2" charset="2"/>
              <a:buChar char="§"/>
            </a:pPr>
            <a:r>
              <a:rPr lang="en-GB" sz="1400" dirty="0"/>
              <a:t>Beam size and minimum </a:t>
            </a:r>
            <a:r>
              <a:rPr lang="en-GB" sz="1400" i="1" dirty="0">
                <a:solidFill>
                  <a:srgbClr val="0000CC"/>
                </a:solidFill>
                <a:latin typeface="Calibri" panose="020F0502020204030204" pitchFamily="34" charset="0"/>
                <a:cs typeface="Calibri" panose="020F0502020204030204" pitchFamily="34" charset="0"/>
              </a:rPr>
              <a:t>P</a:t>
            </a:r>
            <a:r>
              <a:rPr lang="en-GB" sz="1400" i="1" baseline="-25000" dirty="0">
                <a:solidFill>
                  <a:srgbClr val="0000CC"/>
                </a:solidFill>
                <a:latin typeface="Calibri" panose="020F0502020204030204" pitchFamily="34" charset="0"/>
                <a:cs typeface="Calibri" panose="020F0502020204030204" pitchFamily="34" charset="0"/>
              </a:rPr>
              <a:t>t</a:t>
            </a:r>
            <a:r>
              <a:rPr lang="en-GB" sz="1400" dirty="0"/>
              <a:t> </a:t>
            </a:r>
          </a:p>
          <a:p>
            <a:pPr marL="285750" indent="-285750">
              <a:buFont typeface="Wingdings" panose="05000000000000000000" pitchFamily="2" charset="2"/>
              <a:buChar char="§"/>
            </a:pPr>
            <a:r>
              <a:rPr lang="en-GB" sz="1400" dirty="0"/>
              <a:t>Complexity</a:t>
            </a:r>
          </a:p>
        </p:txBody>
      </p:sp>
      <p:cxnSp>
        <p:nvCxnSpPr>
          <p:cNvPr id="38" name="Connector: Elbow 37">
            <a:extLst>
              <a:ext uri="{FF2B5EF4-FFF2-40B4-BE49-F238E27FC236}">
                <a16:creationId xmlns:a16="http://schemas.microsoft.com/office/drawing/2014/main" id="{03A7BA0D-3308-BA65-61DE-85B351561776}"/>
              </a:ext>
            </a:extLst>
          </p:cNvPr>
          <p:cNvCxnSpPr>
            <a:cxnSpLocks/>
            <a:stCxn id="24" idx="2"/>
            <a:endCxn id="35" idx="0"/>
          </p:cNvCxnSpPr>
          <p:nvPr/>
        </p:nvCxnSpPr>
        <p:spPr>
          <a:xfrm rot="16200000" flipH="1">
            <a:off x="7398679" y="1202546"/>
            <a:ext cx="1079765" cy="3426694"/>
          </a:xfrm>
          <a:prstGeom prst="bentConnector3">
            <a:avLst>
              <a:gd name="adj1" fmla="val 78508"/>
            </a:avLst>
          </a:prstGeom>
          <a:ln>
            <a:tailEnd type="triangle"/>
          </a:ln>
        </p:spPr>
        <p:style>
          <a:lnRef idx="2">
            <a:schemeClr val="dk1"/>
          </a:lnRef>
          <a:fillRef idx="0">
            <a:schemeClr val="dk1"/>
          </a:fillRef>
          <a:effectRef idx="1">
            <a:schemeClr val="dk1"/>
          </a:effectRef>
          <a:fontRef idx="minor">
            <a:schemeClr val="tx1"/>
          </a:fontRef>
        </p:style>
      </p:cxnSp>
      <p:cxnSp>
        <p:nvCxnSpPr>
          <p:cNvPr id="40" name="Connector: Elbow 39">
            <a:extLst>
              <a:ext uri="{FF2B5EF4-FFF2-40B4-BE49-F238E27FC236}">
                <a16:creationId xmlns:a16="http://schemas.microsoft.com/office/drawing/2014/main" id="{78BCB3DC-E7B9-7B6B-AF46-E599C2522967}"/>
              </a:ext>
            </a:extLst>
          </p:cNvPr>
          <p:cNvCxnSpPr>
            <a:cxnSpLocks/>
            <a:stCxn id="16" idx="2"/>
            <a:endCxn id="36" idx="0"/>
          </p:cNvCxnSpPr>
          <p:nvPr/>
        </p:nvCxnSpPr>
        <p:spPr>
          <a:xfrm rot="16200000" flipH="1">
            <a:off x="9077398" y="1182258"/>
            <a:ext cx="691397" cy="3817566"/>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47" name="TextBox 46">
            <a:extLst>
              <a:ext uri="{FF2B5EF4-FFF2-40B4-BE49-F238E27FC236}">
                <a16:creationId xmlns:a16="http://schemas.microsoft.com/office/drawing/2014/main" id="{4EC401AD-125F-B8E1-6662-23CF0F0781A5}"/>
              </a:ext>
            </a:extLst>
          </p:cNvPr>
          <p:cNvSpPr txBox="1"/>
          <p:nvPr/>
        </p:nvSpPr>
        <p:spPr>
          <a:xfrm>
            <a:off x="64165" y="2057947"/>
            <a:ext cx="629596" cy="338554"/>
          </a:xfrm>
          <a:prstGeom prst="rect">
            <a:avLst/>
          </a:prstGeom>
          <a:solidFill>
            <a:schemeClr val="bg1">
              <a:lumMod val="85000"/>
            </a:schemeClr>
          </a:solidFill>
        </p:spPr>
        <p:txBody>
          <a:bodyPr wrap="none" rtlCol="0">
            <a:spAutoFit/>
          </a:bodyPr>
          <a:lstStyle/>
          <a:p>
            <a:r>
              <a:rPr lang="en-GB" sz="1600" b="1" dirty="0"/>
              <a:t>Data</a:t>
            </a:r>
          </a:p>
        </p:txBody>
      </p:sp>
      <p:sp>
        <p:nvSpPr>
          <p:cNvPr id="56" name="TextBox 55">
            <a:extLst>
              <a:ext uri="{FF2B5EF4-FFF2-40B4-BE49-F238E27FC236}">
                <a16:creationId xmlns:a16="http://schemas.microsoft.com/office/drawing/2014/main" id="{17A83424-7325-783D-4A4A-2D4EF17077A1}"/>
              </a:ext>
            </a:extLst>
          </p:cNvPr>
          <p:cNvSpPr txBox="1"/>
          <p:nvPr/>
        </p:nvSpPr>
        <p:spPr>
          <a:xfrm>
            <a:off x="2389147" y="2060882"/>
            <a:ext cx="572593" cy="338554"/>
          </a:xfrm>
          <a:prstGeom prst="rect">
            <a:avLst/>
          </a:prstGeom>
          <a:solidFill>
            <a:schemeClr val="bg1">
              <a:lumMod val="85000"/>
            </a:schemeClr>
          </a:solidFill>
        </p:spPr>
        <p:txBody>
          <a:bodyPr wrap="none" rtlCol="0">
            <a:spAutoFit/>
          </a:bodyPr>
          <a:lstStyle/>
          <a:p>
            <a:r>
              <a:rPr lang="en-GB" sz="1600" b="1" dirty="0"/>
              <a:t>Mux</a:t>
            </a:r>
          </a:p>
        </p:txBody>
      </p:sp>
      <p:cxnSp>
        <p:nvCxnSpPr>
          <p:cNvPr id="64" name="Connector: Elbow 63">
            <a:extLst>
              <a:ext uri="{FF2B5EF4-FFF2-40B4-BE49-F238E27FC236}">
                <a16:creationId xmlns:a16="http://schemas.microsoft.com/office/drawing/2014/main" id="{4200CA30-C16F-9315-8A6D-B977096AB5CD}"/>
              </a:ext>
            </a:extLst>
          </p:cNvPr>
          <p:cNvCxnSpPr>
            <a:cxnSpLocks/>
            <a:stCxn id="47" idx="2"/>
            <a:endCxn id="51" idx="0"/>
          </p:cNvCxnSpPr>
          <p:nvPr/>
        </p:nvCxnSpPr>
        <p:spPr>
          <a:xfrm rot="16200000" flipH="1">
            <a:off x="140522" y="2634942"/>
            <a:ext cx="1059275" cy="582392"/>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74" name="TextBox 73">
            <a:extLst>
              <a:ext uri="{FF2B5EF4-FFF2-40B4-BE49-F238E27FC236}">
                <a16:creationId xmlns:a16="http://schemas.microsoft.com/office/drawing/2014/main" id="{8AFDB566-2471-178B-AE4F-33021AA84281}"/>
              </a:ext>
            </a:extLst>
          </p:cNvPr>
          <p:cNvSpPr txBox="1"/>
          <p:nvPr/>
        </p:nvSpPr>
        <p:spPr>
          <a:xfrm>
            <a:off x="8824568" y="2633965"/>
            <a:ext cx="657552" cy="307777"/>
          </a:xfrm>
          <a:prstGeom prst="rect">
            <a:avLst/>
          </a:prstGeom>
          <a:solidFill>
            <a:schemeClr val="bg1">
              <a:lumMod val="85000"/>
            </a:schemeClr>
          </a:solidFill>
        </p:spPr>
        <p:txBody>
          <a:bodyPr wrap="none" rtlCol="0">
            <a:spAutoFit/>
          </a:bodyPr>
          <a:lstStyle/>
          <a:p>
            <a:r>
              <a:rPr lang="en-GB" sz="1400" b="1" dirty="0"/>
              <a:t>Noise</a:t>
            </a:r>
          </a:p>
        </p:txBody>
      </p:sp>
      <p:sp>
        <p:nvSpPr>
          <p:cNvPr id="75" name="TextBox 74">
            <a:extLst>
              <a:ext uri="{FF2B5EF4-FFF2-40B4-BE49-F238E27FC236}">
                <a16:creationId xmlns:a16="http://schemas.microsoft.com/office/drawing/2014/main" id="{6DF99CED-64E9-108F-ACF2-7FAFEC010B4B}"/>
              </a:ext>
            </a:extLst>
          </p:cNvPr>
          <p:cNvSpPr txBox="1"/>
          <p:nvPr/>
        </p:nvSpPr>
        <p:spPr>
          <a:xfrm>
            <a:off x="9816828" y="2631906"/>
            <a:ext cx="1194109" cy="307777"/>
          </a:xfrm>
          <a:prstGeom prst="rect">
            <a:avLst/>
          </a:prstGeom>
          <a:solidFill>
            <a:schemeClr val="accent1">
              <a:lumMod val="60000"/>
              <a:lumOff val="40000"/>
            </a:schemeClr>
          </a:solidFill>
        </p:spPr>
        <p:txBody>
          <a:bodyPr wrap="none" rtlCol="0">
            <a:spAutoFit/>
          </a:bodyPr>
          <a:lstStyle/>
          <a:p>
            <a:r>
              <a:rPr lang="en-GB" sz="1400" b="1" dirty="0"/>
              <a:t>Interference</a:t>
            </a:r>
          </a:p>
        </p:txBody>
      </p:sp>
      <p:cxnSp>
        <p:nvCxnSpPr>
          <p:cNvPr id="95" name="Connector: Elbow 94">
            <a:extLst>
              <a:ext uri="{FF2B5EF4-FFF2-40B4-BE49-F238E27FC236}">
                <a16:creationId xmlns:a16="http://schemas.microsoft.com/office/drawing/2014/main" id="{C88AA48E-F899-343E-0067-A876B761DA33}"/>
              </a:ext>
            </a:extLst>
          </p:cNvPr>
          <p:cNvCxnSpPr>
            <a:cxnSpLocks/>
            <a:stCxn id="14" idx="2"/>
            <a:endCxn id="23" idx="0"/>
          </p:cNvCxnSpPr>
          <p:nvPr/>
        </p:nvCxnSpPr>
        <p:spPr>
          <a:xfrm rot="16200000" flipH="1">
            <a:off x="4578172" y="2046718"/>
            <a:ext cx="1069246" cy="1768812"/>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100" name="TextBox 99">
            <a:extLst>
              <a:ext uri="{FF2B5EF4-FFF2-40B4-BE49-F238E27FC236}">
                <a16:creationId xmlns:a16="http://schemas.microsoft.com/office/drawing/2014/main" id="{83BB3285-5936-9E6D-920B-09079A1F0B79}"/>
              </a:ext>
            </a:extLst>
          </p:cNvPr>
          <p:cNvSpPr txBox="1"/>
          <p:nvPr/>
        </p:nvSpPr>
        <p:spPr>
          <a:xfrm>
            <a:off x="11581676" y="1834473"/>
            <a:ext cx="458780" cy="954107"/>
          </a:xfrm>
          <a:prstGeom prst="rect">
            <a:avLst/>
          </a:prstGeom>
          <a:solidFill>
            <a:srgbClr val="FFC000"/>
          </a:solidFill>
        </p:spPr>
        <p:txBody>
          <a:bodyPr wrap="none" rtlCol="0">
            <a:spAutoFit/>
          </a:bodyPr>
          <a:lstStyle/>
          <a:p>
            <a:endParaRPr lang="en-GB" sz="1400" b="1" dirty="0"/>
          </a:p>
          <a:p>
            <a:endParaRPr lang="en-GB" sz="1400" b="1" dirty="0"/>
          </a:p>
          <a:p>
            <a:r>
              <a:rPr lang="en-GB" sz="1400" b="1" dirty="0"/>
              <a:t>KPI</a:t>
            </a:r>
          </a:p>
          <a:p>
            <a:endParaRPr lang="en-GB" sz="1400" b="1" dirty="0"/>
          </a:p>
        </p:txBody>
      </p:sp>
      <p:sp>
        <p:nvSpPr>
          <p:cNvPr id="109" name="TextBox 108">
            <a:extLst>
              <a:ext uri="{FF2B5EF4-FFF2-40B4-BE49-F238E27FC236}">
                <a16:creationId xmlns:a16="http://schemas.microsoft.com/office/drawing/2014/main" id="{70505D48-3BFD-507D-D79E-08AE574335BC}"/>
              </a:ext>
            </a:extLst>
          </p:cNvPr>
          <p:cNvSpPr txBox="1"/>
          <p:nvPr/>
        </p:nvSpPr>
        <p:spPr>
          <a:xfrm>
            <a:off x="1713208" y="2068234"/>
            <a:ext cx="590226" cy="338554"/>
          </a:xfrm>
          <a:prstGeom prst="rect">
            <a:avLst/>
          </a:prstGeom>
          <a:solidFill>
            <a:schemeClr val="bg1">
              <a:lumMod val="85000"/>
            </a:schemeClr>
          </a:solidFill>
        </p:spPr>
        <p:txBody>
          <a:bodyPr wrap="none" rtlCol="0">
            <a:spAutoFit/>
          </a:bodyPr>
          <a:lstStyle/>
          <a:p>
            <a:r>
              <a:rPr lang="en-GB" sz="1600" b="1" dirty="0"/>
              <a:t>Mod</a:t>
            </a:r>
          </a:p>
        </p:txBody>
      </p:sp>
      <p:cxnSp>
        <p:nvCxnSpPr>
          <p:cNvPr id="115" name="Connector: Elbow 114">
            <a:extLst>
              <a:ext uri="{FF2B5EF4-FFF2-40B4-BE49-F238E27FC236}">
                <a16:creationId xmlns:a16="http://schemas.microsoft.com/office/drawing/2014/main" id="{ABE4461F-AAB7-BA3A-F735-E0C5A9E5CAD4}"/>
              </a:ext>
            </a:extLst>
          </p:cNvPr>
          <p:cNvCxnSpPr>
            <a:cxnSpLocks/>
            <a:stCxn id="109" idx="2"/>
            <a:endCxn id="108" idx="0"/>
          </p:cNvCxnSpPr>
          <p:nvPr/>
        </p:nvCxnSpPr>
        <p:spPr>
          <a:xfrm rot="16200000" flipH="1">
            <a:off x="2227952" y="2187157"/>
            <a:ext cx="808876" cy="1248138"/>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6" name="Connector: Elbow 125">
            <a:extLst>
              <a:ext uri="{FF2B5EF4-FFF2-40B4-BE49-F238E27FC236}">
                <a16:creationId xmlns:a16="http://schemas.microsoft.com/office/drawing/2014/main" id="{8E3273EE-82E0-F76B-16CB-3A3DE5184206}"/>
              </a:ext>
            </a:extLst>
          </p:cNvPr>
          <p:cNvCxnSpPr>
            <a:cxnSpLocks/>
            <a:stCxn id="4" idx="2"/>
            <a:endCxn id="100" idx="0"/>
          </p:cNvCxnSpPr>
          <p:nvPr/>
        </p:nvCxnSpPr>
        <p:spPr>
          <a:xfrm rot="16200000" flipH="1">
            <a:off x="8453497" y="-1523096"/>
            <a:ext cx="1221702" cy="5493435"/>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141" name="Connector: Elbow 140">
            <a:extLst>
              <a:ext uri="{FF2B5EF4-FFF2-40B4-BE49-F238E27FC236}">
                <a16:creationId xmlns:a16="http://schemas.microsoft.com/office/drawing/2014/main" id="{08670A11-4A53-0936-C41D-6F5CF531FC5F}"/>
              </a:ext>
            </a:extLst>
          </p:cNvPr>
          <p:cNvCxnSpPr>
            <a:cxnSpLocks/>
            <a:stCxn id="56" idx="2"/>
            <a:endCxn id="108" idx="0"/>
          </p:cNvCxnSpPr>
          <p:nvPr/>
        </p:nvCxnSpPr>
        <p:spPr>
          <a:xfrm rot="16200000" flipH="1">
            <a:off x="2557837" y="2517042"/>
            <a:ext cx="816228" cy="58101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BE1CEF19-8F97-40F7-E8AB-052B6D69B82B}"/>
              </a:ext>
            </a:extLst>
          </p:cNvPr>
          <p:cNvSpPr txBox="1"/>
          <p:nvPr/>
        </p:nvSpPr>
        <p:spPr>
          <a:xfrm>
            <a:off x="830500" y="2068307"/>
            <a:ext cx="763351" cy="307777"/>
          </a:xfrm>
          <a:prstGeom prst="rect">
            <a:avLst/>
          </a:prstGeom>
          <a:solidFill>
            <a:schemeClr val="bg1">
              <a:lumMod val="85000"/>
            </a:schemeClr>
          </a:solidFill>
        </p:spPr>
        <p:txBody>
          <a:bodyPr wrap="none" rtlCol="0">
            <a:spAutoFit/>
          </a:bodyPr>
          <a:lstStyle/>
          <a:p>
            <a:r>
              <a:rPr lang="en-GB" sz="1400" b="1" dirty="0"/>
              <a:t>Coding</a:t>
            </a:r>
          </a:p>
        </p:txBody>
      </p:sp>
      <p:sp>
        <p:nvSpPr>
          <p:cNvPr id="30" name="Rectangle 29">
            <a:extLst>
              <a:ext uri="{FF2B5EF4-FFF2-40B4-BE49-F238E27FC236}">
                <a16:creationId xmlns:a16="http://schemas.microsoft.com/office/drawing/2014/main" id="{9FCDCBCA-2358-63EF-5F12-3C8F2F7846A3}"/>
              </a:ext>
            </a:extLst>
          </p:cNvPr>
          <p:cNvSpPr/>
          <p:nvPr/>
        </p:nvSpPr>
        <p:spPr>
          <a:xfrm>
            <a:off x="16417" y="1717065"/>
            <a:ext cx="8359206" cy="1124538"/>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27A76032-D01C-07FC-D00D-72CA11585DA3}"/>
              </a:ext>
            </a:extLst>
          </p:cNvPr>
          <p:cNvSpPr txBox="1"/>
          <p:nvPr/>
        </p:nvSpPr>
        <p:spPr>
          <a:xfrm>
            <a:off x="64165" y="5017196"/>
            <a:ext cx="1793059" cy="1169551"/>
          </a:xfrm>
          <a:prstGeom prst="rect">
            <a:avLst/>
          </a:prstGeom>
          <a:solidFill>
            <a:schemeClr val="accent6">
              <a:lumMod val="60000"/>
              <a:lumOff val="40000"/>
            </a:schemeClr>
          </a:solidFill>
        </p:spPr>
        <p:txBody>
          <a:bodyPr wrap="square" rtlCol="0">
            <a:spAutoFit/>
          </a:bodyPr>
          <a:lstStyle/>
          <a:p>
            <a:pPr marL="285750" indent="-285750">
              <a:buFont typeface="Wingdings" panose="05000000000000000000" pitchFamily="2" charset="2"/>
              <a:buChar char="§"/>
            </a:pPr>
            <a:r>
              <a:rPr lang="en-GB" sz="1400" dirty="0"/>
              <a:t>Types</a:t>
            </a:r>
          </a:p>
          <a:p>
            <a:pPr marL="285750" indent="-285750">
              <a:buFont typeface="Wingdings" panose="05000000000000000000" pitchFamily="2" charset="2"/>
              <a:buChar char="§"/>
            </a:pPr>
            <a:r>
              <a:rPr lang="en-GB" sz="1400" dirty="0"/>
              <a:t>Efficiency</a:t>
            </a:r>
          </a:p>
          <a:p>
            <a:pPr marL="285750" indent="-285750">
              <a:buFont typeface="Wingdings" panose="05000000000000000000" pitchFamily="2" charset="2"/>
              <a:buChar char="§"/>
            </a:pPr>
            <a:r>
              <a:rPr lang="en-GB" sz="1400" dirty="0"/>
              <a:t>BER, ENR and SNR</a:t>
            </a:r>
          </a:p>
          <a:p>
            <a:pPr marL="285750" indent="-285750">
              <a:buFont typeface="Wingdings" panose="05000000000000000000" pitchFamily="2" charset="2"/>
              <a:buChar char="§"/>
            </a:pPr>
            <a:r>
              <a:rPr lang="en-GB" sz="1400" dirty="0"/>
              <a:t>Complexity</a:t>
            </a:r>
          </a:p>
        </p:txBody>
      </p:sp>
      <p:sp>
        <p:nvSpPr>
          <p:cNvPr id="53" name="TextBox 52">
            <a:extLst>
              <a:ext uri="{FF2B5EF4-FFF2-40B4-BE49-F238E27FC236}">
                <a16:creationId xmlns:a16="http://schemas.microsoft.com/office/drawing/2014/main" id="{CD900CCB-E90E-37B1-E8D6-7D7BF7A00381}"/>
              </a:ext>
            </a:extLst>
          </p:cNvPr>
          <p:cNvSpPr txBox="1"/>
          <p:nvPr/>
        </p:nvSpPr>
        <p:spPr>
          <a:xfrm>
            <a:off x="10804194" y="6512735"/>
            <a:ext cx="1257204" cy="276999"/>
          </a:xfrm>
          <a:prstGeom prst="rect">
            <a:avLst/>
          </a:prstGeom>
          <a:noFill/>
        </p:spPr>
        <p:txBody>
          <a:bodyPr wrap="none" rtlCol="0">
            <a:spAutoFit/>
          </a:bodyPr>
          <a:lstStyle/>
          <a:p>
            <a:r>
              <a:rPr lang="en-GB" sz="1200" i="1" dirty="0"/>
              <a:t>Z. Ghassemlooy</a:t>
            </a:r>
          </a:p>
        </p:txBody>
      </p:sp>
      <p:pic>
        <p:nvPicPr>
          <p:cNvPr id="19" name="Picture 18">
            <a:extLst>
              <a:ext uri="{FF2B5EF4-FFF2-40B4-BE49-F238E27FC236}">
                <a16:creationId xmlns:a16="http://schemas.microsoft.com/office/drawing/2014/main" id="{36DF16E6-3741-2623-6C86-5C297640673A}"/>
              </a:ext>
            </a:extLst>
          </p:cNvPr>
          <p:cNvPicPr>
            <a:picLocks noChangeAspect="1"/>
          </p:cNvPicPr>
          <p:nvPr/>
        </p:nvPicPr>
        <p:blipFill>
          <a:blip r:embed="rId2"/>
          <a:stretch>
            <a:fillRect/>
          </a:stretch>
        </p:blipFill>
        <p:spPr>
          <a:xfrm>
            <a:off x="11007901" y="56166"/>
            <a:ext cx="911281" cy="541759"/>
          </a:xfrm>
          <a:prstGeom prst="rect">
            <a:avLst/>
          </a:prstGeom>
        </p:spPr>
      </p:pic>
      <p:pic>
        <p:nvPicPr>
          <p:cNvPr id="22" name="Picture 21">
            <a:extLst>
              <a:ext uri="{FF2B5EF4-FFF2-40B4-BE49-F238E27FC236}">
                <a16:creationId xmlns:a16="http://schemas.microsoft.com/office/drawing/2014/main" id="{37F7BB73-8480-52B7-0433-E124127107A6}"/>
              </a:ext>
            </a:extLst>
          </p:cNvPr>
          <p:cNvPicPr>
            <a:picLocks noChangeAspect="1"/>
          </p:cNvPicPr>
          <p:nvPr/>
        </p:nvPicPr>
        <p:blipFill>
          <a:blip r:embed="rId3"/>
          <a:stretch>
            <a:fillRect/>
          </a:stretch>
        </p:blipFill>
        <p:spPr>
          <a:xfrm>
            <a:off x="272818" y="97641"/>
            <a:ext cx="2109647" cy="723107"/>
          </a:xfrm>
          <a:prstGeom prst="rect">
            <a:avLst/>
          </a:prstGeom>
        </p:spPr>
      </p:pic>
      <p:sp>
        <p:nvSpPr>
          <p:cNvPr id="10" name="TextBox 9">
            <a:extLst>
              <a:ext uri="{FF2B5EF4-FFF2-40B4-BE49-F238E27FC236}">
                <a16:creationId xmlns:a16="http://schemas.microsoft.com/office/drawing/2014/main" id="{E4FF152D-A60D-9B0A-52FC-44D6BB1B0CE9}"/>
              </a:ext>
            </a:extLst>
          </p:cNvPr>
          <p:cNvSpPr txBox="1"/>
          <p:nvPr/>
        </p:nvSpPr>
        <p:spPr>
          <a:xfrm>
            <a:off x="3076043" y="2051623"/>
            <a:ext cx="614271" cy="338554"/>
          </a:xfrm>
          <a:prstGeom prst="rect">
            <a:avLst/>
          </a:prstGeom>
          <a:solidFill>
            <a:schemeClr val="bg1">
              <a:lumMod val="85000"/>
            </a:schemeClr>
          </a:solidFill>
        </p:spPr>
        <p:txBody>
          <a:bodyPr wrap="none" rtlCol="0">
            <a:spAutoFit/>
          </a:bodyPr>
          <a:lstStyle/>
          <a:p>
            <a:r>
              <a:rPr lang="en-GB" sz="1600" b="1" dirty="0"/>
              <a:t>Amp</a:t>
            </a:r>
          </a:p>
        </p:txBody>
      </p:sp>
      <p:cxnSp>
        <p:nvCxnSpPr>
          <p:cNvPr id="27" name="Connector: Elbow 26">
            <a:extLst>
              <a:ext uri="{FF2B5EF4-FFF2-40B4-BE49-F238E27FC236}">
                <a16:creationId xmlns:a16="http://schemas.microsoft.com/office/drawing/2014/main" id="{11578551-88BE-9C34-B8C5-00866554AE6F}"/>
              </a:ext>
            </a:extLst>
          </p:cNvPr>
          <p:cNvCxnSpPr>
            <a:stCxn id="2" idx="2"/>
            <a:endCxn id="45" idx="0"/>
          </p:cNvCxnSpPr>
          <p:nvPr/>
        </p:nvCxnSpPr>
        <p:spPr>
          <a:xfrm rot="5400000">
            <a:off x="-234120" y="3570900"/>
            <a:ext cx="2641112" cy="251481"/>
          </a:xfrm>
          <a:prstGeom prst="bentConnector3">
            <a:avLst>
              <a:gd name="adj1" fmla="val 89078"/>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B16995AE-E11C-6C8C-FB97-E896A0FCEF2E}"/>
              </a:ext>
            </a:extLst>
          </p:cNvPr>
          <p:cNvSpPr txBox="1"/>
          <p:nvPr/>
        </p:nvSpPr>
        <p:spPr>
          <a:xfrm>
            <a:off x="2273006" y="5840139"/>
            <a:ext cx="1793059" cy="954107"/>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
            </a:pPr>
            <a:r>
              <a:rPr lang="en-GB" sz="1400" dirty="0"/>
              <a:t>Types</a:t>
            </a:r>
          </a:p>
          <a:p>
            <a:pPr marL="285750" indent="-285750">
              <a:buFont typeface="Wingdings" panose="05000000000000000000" pitchFamily="2" charset="2"/>
              <a:buChar char="§"/>
            </a:pPr>
            <a:r>
              <a:rPr lang="en-GB" sz="1400" dirty="0"/>
              <a:t>Efficiency</a:t>
            </a:r>
          </a:p>
          <a:p>
            <a:pPr marL="285750" indent="-285750">
              <a:buFont typeface="Wingdings" panose="05000000000000000000" pitchFamily="2" charset="2"/>
              <a:buChar char="§"/>
            </a:pPr>
            <a:r>
              <a:rPr lang="en-GB" sz="1400" dirty="0"/>
              <a:t>Gain</a:t>
            </a:r>
          </a:p>
          <a:p>
            <a:pPr marL="285750" indent="-285750">
              <a:buFont typeface="Wingdings" panose="05000000000000000000" pitchFamily="2" charset="2"/>
              <a:buChar char="§"/>
            </a:pPr>
            <a:r>
              <a:rPr lang="en-GB" sz="1400" dirty="0"/>
              <a:t>Linearity</a:t>
            </a:r>
          </a:p>
        </p:txBody>
      </p:sp>
      <p:sp>
        <p:nvSpPr>
          <p:cNvPr id="51" name="TextBox 50">
            <a:extLst>
              <a:ext uri="{FF2B5EF4-FFF2-40B4-BE49-F238E27FC236}">
                <a16:creationId xmlns:a16="http://schemas.microsoft.com/office/drawing/2014/main" id="{68698A3E-58AE-11A2-526A-8A7BBDA7D4C1}"/>
              </a:ext>
            </a:extLst>
          </p:cNvPr>
          <p:cNvSpPr txBox="1"/>
          <p:nvPr/>
        </p:nvSpPr>
        <p:spPr>
          <a:xfrm>
            <a:off x="64825" y="3455776"/>
            <a:ext cx="1793059" cy="1169551"/>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
            </a:pPr>
            <a:r>
              <a:rPr lang="en-GB" sz="1400" dirty="0"/>
              <a:t>Format</a:t>
            </a:r>
          </a:p>
          <a:p>
            <a:pPr marL="285750" indent="-285750">
              <a:buFont typeface="Wingdings" panose="05000000000000000000" pitchFamily="2" charset="2"/>
              <a:buChar char="§"/>
            </a:pPr>
            <a:r>
              <a:rPr lang="en-GB" sz="1400" dirty="0"/>
              <a:t>Pulse shaping</a:t>
            </a:r>
          </a:p>
          <a:p>
            <a:pPr marL="285750" indent="-285750">
              <a:buFont typeface="Wingdings" panose="05000000000000000000" pitchFamily="2" charset="2"/>
              <a:buChar char="§"/>
            </a:pPr>
            <a:r>
              <a:rPr lang="en-GB" sz="1400" dirty="0"/>
              <a:t>Bandwidth</a:t>
            </a:r>
          </a:p>
          <a:p>
            <a:pPr marL="285750" indent="-285750">
              <a:buFont typeface="Wingdings" panose="05000000000000000000" pitchFamily="2" charset="2"/>
              <a:buChar char="§"/>
            </a:pPr>
            <a:r>
              <a:rPr lang="en-GB" sz="1400" dirty="0"/>
              <a:t>Power (</a:t>
            </a:r>
            <a:r>
              <a:rPr lang="en-GB" sz="1400" dirty="0" err="1"/>
              <a:t>avg</a:t>
            </a:r>
            <a:r>
              <a:rPr lang="en-GB" sz="1400" dirty="0"/>
              <a:t>, max)</a:t>
            </a:r>
          </a:p>
          <a:p>
            <a:pPr marL="285750" indent="-285750">
              <a:buFont typeface="Wingdings" panose="05000000000000000000" pitchFamily="2" charset="2"/>
              <a:buChar char="§"/>
            </a:pPr>
            <a:r>
              <a:rPr lang="en-GB" sz="1400" dirty="0"/>
              <a:t>Synch</a:t>
            </a:r>
          </a:p>
        </p:txBody>
      </p:sp>
      <p:cxnSp>
        <p:nvCxnSpPr>
          <p:cNvPr id="50" name="Connector: Elbow 49">
            <a:extLst>
              <a:ext uri="{FF2B5EF4-FFF2-40B4-BE49-F238E27FC236}">
                <a16:creationId xmlns:a16="http://schemas.microsoft.com/office/drawing/2014/main" id="{8A1C473C-60C4-AF26-1A44-C27E52995C6C}"/>
              </a:ext>
            </a:extLst>
          </p:cNvPr>
          <p:cNvCxnSpPr>
            <a:cxnSpLocks/>
            <a:stCxn id="10" idx="2"/>
            <a:endCxn id="34" idx="0"/>
          </p:cNvCxnSpPr>
          <p:nvPr/>
        </p:nvCxnSpPr>
        <p:spPr>
          <a:xfrm rot="5400000">
            <a:off x="1551377" y="4008337"/>
            <a:ext cx="3449962" cy="213643"/>
          </a:xfrm>
          <a:prstGeom prst="bentConnector3">
            <a:avLst>
              <a:gd name="adj1" fmla="val 96711"/>
            </a:avLst>
          </a:prstGeom>
          <a:ln>
            <a:tailEnd type="triangle"/>
          </a:ln>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C28FD756-8972-0D42-1475-93800942DBF4}"/>
              </a:ext>
            </a:extLst>
          </p:cNvPr>
          <p:cNvSpPr txBox="1"/>
          <p:nvPr/>
        </p:nvSpPr>
        <p:spPr>
          <a:xfrm>
            <a:off x="16417" y="1488039"/>
            <a:ext cx="8343888" cy="400110"/>
          </a:xfrm>
          <a:prstGeom prst="rect">
            <a:avLst/>
          </a:prstGeom>
          <a:solidFill>
            <a:srgbClr val="FF0000"/>
          </a:solidFill>
        </p:spPr>
        <p:txBody>
          <a:bodyPr wrap="square" rtlCol="0">
            <a:spAutoFit/>
          </a:bodyPr>
          <a:lstStyle/>
          <a:p>
            <a:pPr algn="ctr"/>
            <a:r>
              <a:rPr lang="en-GB" sz="2000" b="1" dirty="0"/>
              <a:t>Tx</a:t>
            </a:r>
          </a:p>
        </p:txBody>
      </p:sp>
      <p:sp>
        <p:nvSpPr>
          <p:cNvPr id="108" name="TextBox 107">
            <a:extLst>
              <a:ext uri="{FF2B5EF4-FFF2-40B4-BE49-F238E27FC236}">
                <a16:creationId xmlns:a16="http://schemas.microsoft.com/office/drawing/2014/main" id="{6B6EC47E-4344-1747-1B72-027844AE21A1}"/>
              </a:ext>
            </a:extLst>
          </p:cNvPr>
          <p:cNvSpPr txBox="1"/>
          <p:nvPr/>
        </p:nvSpPr>
        <p:spPr>
          <a:xfrm>
            <a:off x="1967675" y="3215664"/>
            <a:ext cx="2577568" cy="2462213"/>
          </a:xfrm>
          <a:prstGeom prst="rect">
            <a:avLst/>
          </a:prstGeom>
          <a:solidFill>
            <a:schemeClr val="bg1">
              <a:lumMod val="65000"/>
            </a:schemeClr>
          </a:solidFill>
        </p:spPr>
        <p:txBody>
          <a:bodyPr wrap="square" rtlCol="0">
            <a:spAutoFit/>
          </a:bodyPr>
          <a:lstStyle/>
          <a:p>
            <a:pPr marL="285750" indent="-285750">
              <a:buFont typeface="Wingdings" panose="05000000000000000000" pitchFamily="2" charset="2"/>
              <a:buChar char="§"/>
            </a:pPr>
            <a:r>
              <a:rPr lang="en-GB" sz="1400" dirty="0"/>
              <a:t>Type (single &amp; multilevel)</a:t>
            </a:r>
          </a:p>
          <a:p>
            <a:pPr marL="285750" indent="-285750">
              <a:buFont typeface="Wingdings" panose="05000000000000000000" pitchFamily="2" charset="2"/>
              <a:buChar char="§"/>
            </a:pPr>
            <a:r>
              <a:rPr lang="en-GB" sz="1400" dirty="0"/>
              <a:t>Bandwidth - optimized to use available frequency spectrum </a:t>
            </a:r>
          </a:p>
          <a:p>
            <a:pPr marL="285750" indent="-285750">
              <a:buFont typeface="Wingdings" panose="05000000000000000000" pitchFamily="2" charset="2"/>
              <a:buChar char="§"/>
            </a:pPr>
            <a:r>
              <a:rPr lang="en-GB" sz="1400" dirty="0"/>
              <a:t>Mod. Index</a:t>
            </a:r>
          </a:p>
          <a:p>
            <a:pPr marL="285750" indent="-285750">
              <a:buFont typeface="Wingdings" panose="05000000000000000000" pitchFamily="2" charset="2"/>
              <a:buChar char="§"/>
            </a:pPr>
            <a:r>
              <a:rPr lang="en-GB" sz="1400" dirty="0"/>
              <a:t>Encryption and error correction</a:t>
            </a:r>
          </a:p>
          <a:p>
            <a:pPr marL="285750" indent="-285750">
              <a:buFont typeface="Wingdings" panose="05000000000000000000" pitchFamily="2" charset="2"/>
              <a:buChar char="§"/>
            </a:pPr>
            <a:r>
              <a:rPr lang="en-GB" sz="1400" dirty="0"/>
              <a:t>Adaptable</a:t>
            </a:r>
          </a:p>
          <a:p>
            <a:pPr marL="285750" indent="-285750">
              <a:buFont typeface="Wingdings" panose="05000000000000000000" pitchFamily="2" charset="2"/>
              <a:buChar char="§"/>
            </a:pPr>
            <a:r>
              <a:rPr lang="en-GB" sz="1400" dirty="0"/>
              <a:t>Power (</a:t>
            </a:r>
            <a:r>
              <a:rPr lang="en-GB" sz="1400" dirty="0" err="1"/>
              <a:t>avg</a:t>
            </a:r>
            <a:r>
              <a:rPr lang="en-GB" sz="1400" dirty="0"/>
              <a:t>, max)</a:t>
            </a:r>
          </a:p>
          <a:p>
            <a:pPr marL="285750" indent="-285750">
              <a:buFont typeface="Wingdings" panose="05000000000000000000" pitchFamily="2" charset="2"/>
              <a:buChar char="§"/>
            </a:pPr>
            <a:r>
              <a:rPr lang="en-GB" sz="1400" i="1" dirty="0" err="1"/>
              <a:t>P</a:t>
            </a:r>
            <a:r>
              <a:rPr lang="en-GB" sz="1400" i="1" baseline="-25000" dirty="0" err="1"/>
              <a:t>min</a:t>
            </a:r>
            <a:r>
              <a:rPr lang="en-GB" sz="1400" dirty="0"/>
              <a:t> to deliver SNR</a:t>
            </a:r>
          </a:p>
          <a:p>
            <a:pPr marL="285750" indent="-285750">
              <a:buFont typeface="Wingdings" panose="05000000000000000000" pitchFamily="2" charset="2"/>
              <a:buChar char="§"/>
            </a:pPr>
            <a:r>
              <a:rPr lang="en-GB" sz="1400" dirty="0"/>
              <a:t>Synch.</a:t>
            </a:r>
          </a:p>
        </p:txBody>
      </p:sp>
      <p:cxnSp>
        <p:nvCxnSpPr>
          <p:cNvPr id="84" name="Connector: Elbow 83">
            <a:extLst>
              <a:ext uri="{FF2B5EF4-FFF2-40B4-BE49-F238E27FC236}">
                <a16:creationId xmlns:a16="http://schemas.microsoft.com/office/drawing/2014/main" id="{BBA86250-A095-5DB3-66E7-E82F5F47F139}"/>
              </a:ext>
            </a:extLst>
          </p:cNvPr>
          <p:cNvCxnSpPr>
            <a:stCxn id="74" idx="0"/>
            <a:endCxn id="6" idx="2"/>
          </p:cNvCxnSpPr>
          <p:nvPr/>
        </p:nvCxnSpPr>
        <p:spPr>
          <a:xfrm rot="5400000" flipH="1" flipV="1">
            <a:off x="9264272" y="2141261"/>
            <a:ext cx="381777" cy="603633"/>
          </a:xfrm>
          <a:prstGeom prst="bentConnector3">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86" name="Connector: Elbow 85">
            <a:extLst>
              <a:ext uri="{FF2B5EF4-FFF2-40B4-BE49-F238E27FC236}">
                <a16:creationId xmlns:a16="http://schemas.microsoft.com/office/drawing/2014/main" id="{948D6C50-C276-E46A-6AAC-A9AF14B129F0}"/>
              </a:ext>
            </a:extLst>
          </p:cNvPr>
          <p:cNvCxnSpPr>
            <a:stCxn id="75" idx="0"/>
            <a:endCxn id="6" idx="2"/>
          </p:cNvCxnSpPr>
          <p:nvPr/>
        </p:nvCxnSpPr>
        <p:spPr>
          <a:xfrm rot="16200000" flipV="1">
            <a:off x="9895571" y="2113594"/>
            <a:ext cx="379718" cy="656906"/>
          </a:xfrm>
          <a:prstGeom prst="bentConnector3">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61287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B782B-9F0D-6969-E2AC-FEB6729ACB5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89D380D-F78B-6D7B-B27D-8E8AC1C18033}"/>
              </a:ext>
            </a:extLst>
          </p:cNvPr>
          <p:cNvSpPr txBox="1"/>
          <p:nvPr/>
        </p:nvSpPr>
        <p:spPr>
          <a:xfrm>
            <a:off x="6157208" y="194552"/>
            <a:ext cx="1861343" cy="400110"/>
          </a:xfrm>
          <a:prstGeom prst="rect">
            <a:avLst/>
          </a:prstGeom>
          <a:solidFill>
            <a:srgbClr val="92D050"/>
          </a:solidFill>
        </p:spPr>
        <p:txBody>
          <a:bodyPr wrap="none" rtlCol="0">
            <a:spAutoFit/>
          </a:bodyPr>
          <a:lstStyle/>
          <a:p>
            <a:r>
              <a:rPr lang="en-GB" sz="2000" b="1" dirty="0">
                <a:solidFill>
                  <a:srgbClr val="0000CC"/>
                </a:solidFill>
              </a:rPr>
              <a:t>Physical Layer</a:t>
            </a:r>
          </a:p>
        </p:txBody>
      </p:sp>
      <p:sp>
        <p:nvSpPr>
          <p:cNvPr id="5" name="TextBox 4">
            <a:extLst>
              <a:ext uri="{FF2B5EF4-FFF2-40B4-BE49-F238E27FC236}">
                <a16:creationId xmlns:a16="http://schemas.microsoft.com/office/drawing/2014/main" id="{CCA7DC68-900A-1A12-BA82-AE2084F429D9}"/>
              </a:ext>
            </a:extLst>
          </p:cNvPr>
          <p:cNvSpPr txBox="1"/>
          <p:nvPr/>
        </p:nvSpPr>
        <p:spPr>
          <a:xfrm>
            <a:off x="1038200" y="1173791"/>
            <a:ext cx="441146" cy="400110"/>
          </a:xfrm>
          <a:prstGeom prst="rect">
            <a:avLst/>
          </a:prstGeom>
          <a:solidFill>
            <a:schemeClr val="bg1">
              <a:lumMod val="85000"/>
            </a:schemeClr>
          </a:solidFill>
        </p:spPr>
        <p:txBody>
          <a:bodyPr wrap="none" rtlCol="0">
            <a:spAutoFit/>
          </a:bodyPr>
          <a:lstStyle/>
          <a:p>
            <a:r>
              <a:rPr lang="en-GB" sz="2000" b="1" dirty="0"/>
              <a:t>Tx</a:t>
            </a:r>
          </a:p>
        </p:txBody>
      </p:sp>
      <p:sp>
        <p:nvSpPr>
          <p:cNvPr id="6" name="TextBox 5">
            <a:extLst>
              <a:ext uri="{FF2B5EF4-FFF2-40B4-BE49-F238E27FC236}">
                <a16:creationId xmlns:a16="http://schemas.microsoft.com/office/drawing/2014/main" id="{9B94499F-2752-65B5-3DDA-248EA4F8CF0E}"/>
              </a:ext>
            </a:extLst>
          </p:cNvPr>
          <p:cNvSpPr txBox="1"/>
          <p:nvPr/>
        </p:nvSpPr>
        <p:spPr>
          <a:xfrm>
            <a:off x="2666163" y="1173791"/>
            <a:ext cx="1172116" cy="400110"/>
          </a:xfrm>
          <a:prstGeom prst="rect">
            <a:avLst/>
          </a:prstGeom>
          <a:solidFill>
            <a:schemeClr val="tx2">
              <a:lumMod val="10000"/>
              <a:lumOff val="90000"/>
            </a:schemeClr>
          </a:solidFill>
        </p:spPr>
        <p:txBody>
          <a:bodyPr wrap="none" rtlCol="0">
            <a:spAutoFit/>
          </a:bodyPr>
          <a:lstStyle/>
          <a:p>
            <a:r>
              <a:rPr lang="en-GB" sz="2000" b="1" dirty="0"/>
              <a:t>Channel</a:t>
            </a:r>
          </a:p>
        </p:txBody>
      </p:sp>
      <p:sp>
        <p:nvSpPr>
          <p:cNvPr id="7" name="TextBox 6">
            <a:extLst>
              <a:ext uri="{FF2B5EF4-FFF2-40B4-BE49-F238E27FC236}">
                <a16:creationId xmlns:a16="http://schemas.microsoft.com/office/drawing/2014/main" id="{5C199487-8682-3911-0005-BE019E00708D}"/>
              </a:ext>
            </a:extLst>
          </p:cNvPr>
          <p:cNvSpPr txBox="1"/>
          <p:nvPr/>
        </p:nvSpPr>
        <p:spPr>
          <a:xfrm>
            <a:off x="9594673" y="1324213"/>
            <a:ext cx="473206" cy="400110"/>
          </a:xfrm>
          <a:prstGeom prst="rect">
            <a:avLst/>
          </a:prstGeom>
          <a:solidFill>
            <a:schemeClr val="accent3">
              <a:lumMod val="20000"/>
              <a:lumOff val="80000"/>
            </a:schemeClr>
          </a:solidFill>
        </p:spPr>
        <p:txBody>
          <a:bodyPr wrap="none" rtlCol="0">
            <a:spAutoFit/>
          </a:bodyPr>
          <a:lstStyle/>
          <a:p>
            <a:r>
              <a:rPr lang="en-GB" sz="2000" b="1" dirty="0"/>
              <a:t>Rx</a:t>
            </a:r>
          </a:p>
        </p:txBody>
      </p:sp>
      <p:cxnSp>
        <p:nvCxnSpPr>
          <p:cNvPr id="9" name="Connector: Elbow 8">
            <a:extLst>
              <a:ext uri="{FF2B5EF4-FFF2-40B4-BE49-F238E27FC236}">
                <a16:creationId xmlns:a16="http://schemas.microsoft.com/office/drawing/2014/main" id="{6786DC1B-BA19-4F90-4149-940DBFF2FB5C}"/>
              </a:ext>
            </a:extLst>
          </p:cNvPr>
          <p:cNvCxnSpPr>
            <a:cxnSpLocks/>
            <a:stCxn id="4" idx="1"/>
            <a:endCxn id="5" idx="0"/>
          </p:cNvCxnSpPr>
          <p:nvPr/>
        </p:nvCxnSpPr>
        <p:spPr>
          <a:xfrm rot="10800000" flipV="1">
            <a:off x="1258774" y="394607"/>
            <a:ext cx="4898435" cy="77918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1" name="Connector: Elbow 10">
            <a:extLst>
              <a:ext uri="{FF2B5EF4-FFF2-40B4-BE49-F238E27FC236}">
                <a16:creationId xmlns:a16="http://schemas.microsoft.com/office/drawing/2014/main" id="{430DCBE5-3897-823C-EDC6-382A4500C105}"/>
              </a:ext>
            </a:extLst>
          </p:cNvPr>
          <p:cNvCxnSpPr>
            <a:stCxn id="4" idx="2"/>
            <a:endCxn id="6" idx="0"/>
          </p:cNvCxnSpPr>
          <p:nvPr/>
        </p:nvCxnSpPr>
        <p:spPr>
          <a:xfrm rot="5400000">
            <a:off x="4880487" y="-1033603"/>
            <a:ext cx="579129" cy="3835659"/>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3" name="Connector: Elbow 12">
            <a:extLst>
              <a:ext uri="{FF2B5EF4-FFF2-40B4-BE49-F238E27FC236}">
                <a16:creationId xmlns:a16="http://schemas.microsoft.com/office/drawing/2014/main" id="{C364E11C-4720-8A0C-C7B0-1EB47A122465}"/>
              </a:ext>
            </a:extLst>
          </p:cNvPr>
          <p:cNvCxnSpPr>
            <a:cxnSpLocks/>
            <a:stCxn id="4" idx="2"/>
            <a:endCxn id="7" idx="0"/>
          </p:cNvCxnSpPr>
          <p:nvPr/>
        </p:nvCxnSpPr>
        <p:spPr>
          <a:xfrm rot="16200000" flipH="1">
            <a:off x="8094803" y="-412261"/>
            <a:ext cx="729551" cy="2743396"/>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71" name="TextBox 70">
            <a:extLst>
              <a:ext uri="{FF2B5EF4-FFF2-40B4-BE49-F238E27FC236}">
                <a16:creationId xmlns:a16="http://schemas.microsoft.com/office/drawing/2014/main" id="{1C35BA4B-9CF1-3204-6682-1D6AFD821126}"/>
              </a:ext>
            </a:extLst>
          </p:cNvPr>
          <p:cNvSpPr txBox="1"/>
          <p:nvPr/>
        </p:nvSpPr>
        <p:spPr>
          <a:xfrm>
            <a:off x="280661" y="2592159"/>
            <a:ext cx="3367889" cy="2893100"/>
          </a:xfrm>
          <a:prstGeom prst="rect">
            <a:avLst/>
          </a:prstGeom>
          <a:solidFill>
            <a:schemeClr val="accent6">
              <a:lumMod val="60000"/>
              <a:lumOff val="40000"/>
            </a:schemeClr>
          </a:solidFill>
        </p:spPr>
        <p:txBody>
          <a:bodyPr wrap="square" rtlCol="0">
            <a:spAutoFit/>
          </a:bodyPr>
          <a:lstStyle/>
          <a:p>
            <a:pPr marL="285750" indent="-285750">
              <a:buFont typeface="Wingdings" panose="05000000000000000000" pitchFamily="2" charset="2"/>
              <a:buChar char="§"/>
            </a:pPr>
            <a:r>
              <a:rPr lang="en-GB" sz="1400" dirty="0"/>
              <a:t>Indoor/outdoor</a:t>
            </a:r>
          </a:p>
          <a:p>
            <a:pPr marL="285750" indent="-285750">
              <a:buFont typeface="Wingdings" panose="05000000000000000000" pitchFamily="2" charset="2"/>
              <a:buChar char="§"/>
            </a:pPr>
            <a:r>
              <a:rPr lang="en-GB" sz="1400" dirty="0"/>
              <a:t>Length</a:t>
            </a:r>
          </a:p>
          <a:p>
            <a:pPr marL="285750" indent="-285750">
              <a:buFont typeface="Wingdings" panose="05000000000000000000" pitchFamily="2" charset="2"/>
              <a:buChar char="§"/>
            </a:pPr>
            <a:r>
              <a:rPr lang="en-GB" sz="1400" dirty="0"/>
              <a:t>LOS</a:t>
            </a:r>
          </a:p>
          <a:p>
            <a:pPr marL="285750" indent="-285750">
              <a:buFont typeface="Wingdings" panose="05000000000000000000" pitchFamily="2" charset="2"/>
              <a:buChar char="§"/>
            </a:pPr>
            <a:r>
              <a:rPr lang="en-GB" sz="1400" dirty="0"/>
              <a:t>NLOS </a:t>
            </a:r>
          </a:p>
          <a:p>
            <a:pPr marL="285750" indent="-285750">
              <a:buFont typeface="Wingdings" panose="05000000000000000000" pitchFamily="2" charset="2"/>
              <a:buChar char="§"/>
            </a:pPr>
            <a:r>
              <a:rPr lang="en-GB" sz="1400" dirty="0"/>
              <a:t>Transfer function</a:t>
            </a:r>
          </a:p>
          <a:p>
            <a:pPr marL="285750" indent="-285750">
              <a:buFont typeface="Wingdings" panose="05000000000000000000" pitchFamily="2" charset="2"/>
              <a:buChar char="§"/>
            </a:pPr>
            <a:r>
              <a:rPr lang="en-GB" sz="1400" dirty="0"/>
              <a:t>Bandwidth (capacity</a:t>
            </a:r>
          </a:p>
          <a:p>
            <a:pPr marL="285750" indent="-285750">
              <a:buFont typeface="Wingdings" panose="05000000000000000000" pitchFamily="2" charset="2"/>
              <a:buChar char="§"/>
            </a:pPr>
            <a:r>
              <a:rPr lang="en-GB" sz="1400" dirty="0"/>
              <a:t>Losses</a:t>
            </a:r>
          </a:p>
          <a:p>
            <a:pPr marL="285750" indent="-285750">
              <a:buFont typeface="Wingdings" panose="05000000000000000000" pitchFamily="2" charset="2"/>
              <a:buChar char="§"/>
            </a:pPr>
            <a:r>
              <a:rPr lang="en-GB" sz="1400" dirty="0"/>
              <a:t>Fading</a:t>
            </a:r>
          </a:p>
          <a:p>
            <a:pPr marL="285750" indent="-285750">
              <a:buFont typeface="Wingdings" panose="05000000000000000000" pitchFamily="2" charset="2"/>
              <a:buChar char="§"/>
            </a:pPr>
            <a:r>
              <a:rPr lang="en-GB" sz="1400" dirty="0"/>
              <a:t>Dispersion</a:t>
            </a:r>
          </a:p>
          <a:p>
            <a:pPr marL="285750" indent="-285750">
              <a:buFont typeface="Wingdings" panose="05000000000000000000" pitchFamily="2" charset="2"/>
              <a:buChar char="§"/>
            </a:pPr>
            <a:r>
              <a:rPr lang="en-GB" sz="1400" dirty="0"/>
              <a:t>Static/dynamic</a:t>
            </a:r>
          </a:p>
          <a:p>
            <a:pPr marL="285750" indent="-285750">
              <a:buFont typeface="Wingdings" panose="05000000000000000000" pitchFamily="2" charset="2"/>
              <a:buChar char="§"/>
            </a:pPr>
            <a:r>
              <a:rPr lang="en-GB" sz="1400" dirty="0"/>
              <a:t>Shadowing/blocking</a:t>
            </a:r>
          </a:p>
          <a:p>
            <a:pPr marL="285750" indent="-285750">
              <a:buFont typeface="Wingdings" panose="05000000000000000000" pitchFamily="2" charset="2"/>
              <a:buChar char="§"/>
            </a:pPr>
            <a:r>
              <a:rPr lang="en-GB" sz="1400" dirty="0"/>
              <a:t>Conditions: Fog, rain, turbulence, etc.</a:t>
            </a:r>
          </a:p>
          <a:p>
            <a:pPr marL="285750" indent="-285750">
              <a:buFont typeface="Wingdings" panose="05000000000000000000" pitchFamily="2" charset="2"/>
              <a:buChar char="§"/>
            </a:pPr>
            <a:r>
              <a:rPr lang="en-GB" sz="1400" dirty="0"/>
              <a:t>Others</a:t>
            </a:r>
          </a:p>
        </p:txBody>
      </p:sp>
      <p:sp>
        <p:nvSpPr>
          <p:cNvPr id="74" name="TextBox 73">
            <a:extLst>
              <a:ext uri="{FF2B5EF4-FFF2-40B4-BE49-F238E27FC236}">
                <a16:creationId xmlns:a16="http://schemas.microsoft.com/office/drawing/2014/main" id="{7675E676-7D00-45D9-A33E-6098DB465E90}"/>
              </a:ext>
            </a:extLst>
          </p:cNvPr>
          <p:cNvSpPr txBox="1"/>
          <p:nvPr/>
        </p:nvSpPr>
        <p:spPr>
          <a:xfrm>
            <a:off x="5144759" y="1171949"/>
            <a:ext cx="862737" cy="400110"/>
          </a:xfrm>
          <a:prstGeom prst="rect">
            <a:avLst/>
          </a:prstGeom>
          <a:solidFill>
            <a:schemeClr val="bg1">
              <a:lumMod val="85000"/>
            </a:schemeClr>
          </a:solidFill>
        </p:spPr>
        <p:txBody>
          <a:bodyPr wrap="none" rtlCol="0">
            <a:spAutoFit/>
          </a:bodyPr>
          <a:lstStyle/>
          <a:p>
            <a:r>
              <a:rPr lang="en-GB" sz="2000" b="1" dirty="0"/>
              <a:t>Noise</a:t>
            </a:r>
          </a:p>
        </p:txBody>
      </p:sp>
      <p:sp>
        <p:nvSpPr>
          <p:cNvPr id="75" name="TextBox 74">
            <a:extLst>
              <a:ext uri="{FF2B5EF4-FFF2-40B4-BE49-F238E27FC236}">
                <a16:creationId xmlns:a16="http://schemas.microsoft.com/office/drawing/2014/main" id="{46A755B0-C01F-D0B9-E4F5-533E891BE6F5}"/>
              </a:ext>
            </a:extLst>
          </p:cNvPr>
          <p:cNvSpPr txBox="1"/>
          <p:nvPr/>
        </p:nvSpPr>
        <p:spPr>
          <a:xfrm>
            <a:off x="6391671" y="1262443"/>
            <a:ext cx="1631729" cy="400110"/>
          </a:xfrm>
          <a:prstGeom prst="rect">
            <a:avLst/>
          </a:prstGeom>
          <a:solidFill>
            <a:schemeClr val="accent1">
              <a:lumMod val="60000"/>
              <a:lumOff val="40000"/>
            </a:schemeClr>
          </a:solidFill>
        </p:spPr>
        <p:txBody>
          <a:bodyPr wrap="none" rtlCol="0">
            <a:spAutoFit/>
          </a:bodyPr>
          <a:lstStyle/>
          <a:p>
            <a:r>
              <a:rPr lang="en-GB" sz="2000" b="1" dirty="0"/>
              <a:t>Interference</a:t>
            </a:r>
          </a:p>
        </p:txBody>
      </p:sp>
      <p:sp>
        <p:nvSpPr>
          <p:cNvPr id="76" name="TextBox 75">
            <a:extLst>
              <a:ext uri="{FF2B5EF4-FFF2-40B4-BE49-F238E27FC236}">
                <a16:creationId xmlns:a16="http://schemas.microsoft.com/office/drawing/2014/main" id="{C62BCD67-956B-7784-4FAB-0CFCF6E0E75A}"/>
              </a:ext>
            </a:extLst>
          </p:cNvPr>
          <p:cNvSpPr txBox="1"/>
          <p:nvPr/>
        </p:nvSpPr>
        <p:spPr>
          <a:xfrm>
            <a:off x="3803812" y="2592159"/>
            <a:ext cx="2684343" cy="2462213"/>
          </a:xfrm>
          <a:prstGeom prst="rect">
            <a:avLst/>
          </a:prstGeom>
          <a:solidFill>
            <a:schemeClr val="accent5">
              <a:lumMod val="20000"/>
              <a:lumOff val="80000"/>
            </a:schemeClr>
          </a:solidFill>
        </p:spPr>
        <p:txBody>
          <a:bodyPr wrap="square" rtlCol="0">
            <a:spAutoFit/>
          </a:bodyPr>
          <a:lstStyle/>
          <a:p>
            <a:pPr marL="285750" indent="-285750">
              <a:buFont typeface="Wingdings" panose="05000000000000000000" pitchFamily="2" charset="2"/>
              <a:buChar char="§"/>
            </a:pPr>
            <a:r>
              <a:rPr lang="en-GB" sz="1400" dirty="0"/>
              <a:t>Types and sources</a:t>
            </a:r>
          </a:p>
          <a:p>
            <a:pPr marL="742950" lvl="1" indent="-285750">
              <a:buFont typeface="Arial" panose="020B0604020202020204" pitchFamily="34" charset="0"/>
              <a:buChar char="•"/>
            </a:pPr>
            <a:r>
              <a:rPr lang="en-GB" sz="1400" dirty="0"/>
              <a:t>Shot noise</a:t>
            </a:r>
          </a:p>
          <a:p>
            <a:pPr marL="1200150" lvl="2" indent="-285750">
              <a:buFont typeface="Arial" panose="020B0604020202020204" pitchFamily="34" charset="0"/>
              <a:buChar char="•"/>
            </a:pPr>
            <a:r>
              <a:rPr lang="en-GB" sz="1400" dirty="0"/>
              <a:t>Signal </a:t>
            </a:r>
            <a:r>
              <a:rPr lang="en-GB" sz="1400" dirty="0" err="1"/>
              <a:t>depen</a:t>
            </a:r>
            <a:r>
              <a:rPr lang="en-GB" sz="1400" dirty="0"/>
              <a:t>,</a:t>
            </a:r>
          </a:p>
          <a:p>
            <a:pPr marL="1200150" lvl="2" indent="-285750">
              <a:buFont typeface="Arial" panose="020B0604020202020204" pitchFamily="34" charset="0"/>
              <a:buChar char="•"/>
            </a:pPr>
            <a:r>
              <a:rPr lang="en-GB" sz="1400" dirty="0"/>
              <a:t>Ambient light</a:t>
            </a:r>
          </a:p>
          <a:p>
            <a:pPr marL="742950" lvl="1" indent="-285750">
              <a:buFont typeface="Arial" panose="020B0604020202020204" pitchFamily="34" charset="0"/>
              <a:buChar char="•"/>
            </a:pPr>
            <a:r>
              <a:rPr lang="en-GB" sz="1400" dirty="0"/>
              <a:t>Dark current noise</a:t>
            </a:r>
          </a:p>
          <a:p>
            <a:pPr marL="742950" lvl="1" indent="-285750">
              <a:buFont typeface="Arial" panose="020B0604020202020204" pitchFamily="34" charset="0"/>
              <a:buChar char="•"/>
            </a:pPr>
            <a:r>
              <a:rPr lang="en-GB" sz="1400" dirty="0"/>
              <a:t>Thermal noise</a:t>
            </a:r>
          </a:p>
          <a:p>
            <a:pPr marL="742950" lvl="1" indent="-285750">
              <a:buFont typeface="Arial" panose="020B0604020202020204" pitchFamily="34" charset="0"/>
              <a:buChar char="•"/>
            </a:pPr>
            <a:r>
              <a:rPr lang="en-GB" sz="1400" dirty="0"/>
              <a:t>Amplifier noise</a:t>
            </a:r>
          </a:p>
          <a:p>
            <a:pPr marL="742950" lvl="1" indent="-285750">
              <a:buFont typeface="Arial" panose="020B0604020202020204" pitchFamily="34" charset="0"/>
              <a:buChar char="•"/>
            </a:pPr>
            <a:r>
              <a:rPr lang="en-GB" sz="1400" dirty="0"/>
              <a:t>Noise in IS-based Rx </a:t>
            </a:r>
          </a:p>
          <a:p>
            <a:pPr marL="285750" indent="-285750">
              <a:buFont typeface="Wingdings" panose="05000000000000000000" pitchFamily="2" charset="2"/>
              <a:buChar char="§"/>
            </a:pPr>
            <a:r>
              <a:rPr lang="en-GB" sz="1400" dirty="0"/>
              <a:t>PSD</a:t>
            </a:r>
          </a:p>
          <a:p>
            <a:pPr marL="285750" indent="-285750">
              <a:buFont typeface="Wingdings" panose="05000000000000000000" pitchFamily="2" charset="2"/>
              <a:buChar char="§"/>
            </a:pPr>
            <a:r>
              <a:rPr lang="en-GB" sz="1400" dirty="0"/>
              <a:t>Standard deviation</a:t>
            </a:r>
          </a:p>
          <a:p>
            <a:pPr marL="285750" indent="-285750">
              <a:buFont typeface="Wingdings" panose="05000000000000000000" pitchFamily="2" charset="2"/>
              <a:buChar char="§"/>
            </a:pPr>
            <a:r>
              <a:rPr lang="en-GB" sz="1400" dirty="0"/>
              <a:t>Dominant noise</a:t>
            </a:r>
          </a:p>
        </p:txBody>
      </p:sp>
      <p:sp>
        <p:nvSpPr>
          <p:cNvPr id="77" name="TextBox 76">
            <a:extLst>
              <a:ext uri="{FF2B5EF4-FFF2-40B4-BE49-F238E27FC236}">
                <a16:creationId xmlns:a16="http://schemas.microsoft.com/office/drawing/2014/main" id="{F2B06222-2188-8E31-0B58-5C2295B78EDB}"/>
              </a:ext>
            </a:extLst>
          </p:cNvPr>
          <p:cNvSpPr txBox="1"/>
          <p:nvPr/>
        </p:nvSpPr>
        <p:spPr>
          <a:xfrm>
            <a:off x="7926918" y="2592159"/>
            <a:ext cx="3992264" cy="4185761"/>
          </a:xfrm>
          <a:prstGeom prst="rect">
            <a:avLst/>
          </a:prstGeom>
          <a:solidFill>
            <a:schemeClr val="accent2">
              <a:lumMod val="20000"/>
              <a:lumOff val="80000"/>
            </a:schemeClr>
          </a:solidFill>
        </p:spPr>
        <p:txBody>
          <a:bodyPr wrap="square" rtlCol="0">
            <a:spAutoFit/>
          </a:bodyPr>
          <a:lstStyle/>
          <a:p>
            <a:pPr marL="285750" indent="-285750">
              <a:buFont typeface="Wingdings" panose="05000000000000000000" pitchFamily="2" charset="2"/>
              <a:buChar char="§"/>
            </a:pPr>
            <a:r>
              <a:rPr lang="en-GB" sz="1400" dirty="0"/>
              <a:t>Lense</a:t>
            </a:r>
          </a:p>
          <a:p>
            <a:pPr marL="285750" indent="-285750">
              <a:buFont typeface="Wingdings" panose="05000000000000000000" pitchFamily="2" charset="2"/>
              <a:buChar char="§"/>
            </a:pPr>
            <a:r>
              <a:rPr lang="en-GB" sz="1400" dirty="0"/>
              <a:t>PD/APD/IS/PV</a:t>
            </a:r>
          </a:p>
          <a:p>
            <a:pPr marL="742950" lvl="1" indent="-285750">
              <a:buFont typeface="Courier New" panose="02070309020205020404" pitchFamily="49" charset="0"/>
              <a:buChar char="o"/>
            </a:pPr>
            <a:r>
              <a:rPr lang="en-GB" sz="1400" dirty="0">
                <a:solidFill>
                  <a:srgbClr val="0000CC"/>
                </a:solidFill>
              </a:rPr>
              <a:t>Type and size</a:t>
            </a:r>
          </a:p>
          <a:p>
            <a:pPr marL="742950" lvl="1" indent="-285750">
              <a:buFont typeface="Courier New" panose="02070309020205020404" pitchFamily="49" charset="0"/>
              <a:buChar char="o"/>
            </a:pPr>
            <a:r>
              <a:rPr lang="en-GB" sz="1400" dirty="0">
                <a:solidFill>
                  <a:srgbClr val="0000CC"/>
                </a:solidFill>
              </a:rPr>
              <a:t>Field of view</a:t>
            </a:r>
          </a:p>
          <a:p>
            <a:pPr marL="742950" lvl="1" indent="-285750">
              <a:buFont typeface="Courier New" panose="02070309020205020404" pitchFamily="49" charset="0"/>
              <a:buChar char="o"/>
            </a:pPr>
            <a:r>
              <a:rPr lang="en-GB" sz="1400" dirty="0">
                <a:solidFill>
                  <a:srgbClr val="0000CC"/>
                </a:solidFill>
              </a:rPr>
              <a:t>Responsivity (</a:t>
            </a:r>
            <a:r>
              <a:rPr lang="en-GB" sz="1400" b="1" dirty="0">
                <a:solidFill>
                  <a:srgbClr val="0000CC"/>
                </a:solidFill>
              </a:rPr>
              <a:t>minimum power</a:t>
            </a:r>
            <a:r>
              <a:rPr lang="en-GB" sz="1400" dirty="0">
                <a:solidFill>
                  <a:srgbClr val="0000CC"/>
                </a:solidFill>
              </a:rPr>
              <a:t>)</a:t>
            </a:r>
          </a:p>
          <a:p>
            <a:pPr marL="742950" lvl="1" indent="-285750">
              <a:buFont typeface="Courier New" panose="02070309020205020404" pitchFamily="49" charset="0"/>
              <a:buChar char="o"/>
            </a:pPr>
            <a:r>
              <a:rPr lang="en-GB" sz="1400" dirty="0">
                <a:solidFill>
                  <a:srgbClr val="0000CC"/>
                </a:solidFill>
              </a:rPr>
              <a:t>Power vs. current </a:t>
            </a:r>
            <a:r>
              <a:rPr lang="en-GB" sz="1400" dirty="0" err="1">
                <a:solidFill>
                  <a:srgbClr val="0000CC"/>
                </a:solidFill>
              </a:rPr>
              <a:t>charac</a:t>
            </a:r>
            <a:r>
              <a:rPr lang="en-GB" sz="1400" dirty="0">
                <a:solidFill>
                  <a:srgbClr val="0000CC"/>
                </a:solidFill>
              </a:rPr>
              <a:t>.</a:t>
            </a:r>
          </a:p>
          <a:p>
            <a:pPr marL="742950" lvl="1" indent="-285750">
              <a:buFont typeface="Courier New" panose="02070309020205020404" pitchFamily="49" charset="0"/>
              <a:buChar char="o"/>
            </a:pPr>
            <a:r>
              <a:rPr lang="en-GB" sz="1400" dirty="0">
                <a:solidFill>
                  <a:srgbClr val="0000CC"/>
                </a:solidFill>
              </a:rPr>
              <a:t>Bandwidth</a:t>
            </a:r>
          </a:p>
          <a:p>
            <a:pPr marL="285750" indent="-285750">
              <a:buFont typeface="Wingdings" panose="05000000000000000000" pitchFamily="2" charset="2"/>
              <a:buChar char="§"/>
            </a:pPr>
            <a:r>
              <a:rPr lang="en-GB" sz="1400" dirty="0"/>
              <a:t>Amplifier</a:t>
            </a:r>
          </a:p>
          <a:p>
            <a:pPr marL="742950" lvl="1" indent="-285750">
              <a:buFont typeface="Wingdings" panose="05000000000000000000" pitchFamily="2" charset="2"/>
              <a:buChar char="§"/>
            </a:pPr>
            <a:r>
              <a:rPr lang="en-GB" sz="1400" dirty="0">
                <a:solidFill>
                  <a:srgbClr val="0000CC"/>
                </a:solidFill>
              </a:rPr>
              <a:t>Type</a:t>
            </a:r>
          </a:p>
          <a:p>
            <a:pPr marL="742950" lvl="1" indent="-285750">
              <a:buFont typeface="Wingdings" panose="05000000000000000000" pitchFamily="2" charset="2"/>
              <a:buChar char="§"/>
            </a:pPr>
            <a:r>
              <a:rPr lang="en-GB" sz="1400" dirty="0">
                <a:solidFill>
                  <a:srgbClr val="0000CC"/>
                </a:solidFill>
              </a:rPr>
              <a:t>Gain and linearity</a:t>
            </a:r>
          </a:p>
          <a:p>
            <a:pPr marL="742950" lvl="1" indent="-285750">
              <a:buFont typeface="Wingdings" panose="05000000000000000000" pitchFamily="2" charset="2"/>
              <a:buChar char="§"/>
            </a:pPr>
            <a:r>
              <a:rPr lang="en-GB" sz="1400" dirty="0">
                <a:solidFill>
                  <a:srgbClr val="0000CC"/>
                </a:solidFill>
              </a:rPr>
              <a:t>Bandwidth</a:t>
            </a:r>
          </a:p>
          <a:p>
            <a:pPr marL="285750" indent="-285750">
              <a:buFont typeface="Wingdings" panose="05000000000000000000" pitchFamily="2" charset="2"/>
              <a:buChar char="§"/>
            </a:pPr>
            <a:r>
              <a:rPr lang="en-GB" sz="1400" dirty="0"/>
              <a:t>Decoding/Demultiplexing/Demodulation</a:t>
            </a:r>
          </a:p>
          <a:p>
            <a:pPr marL="285750" indent="-285750">
              <a:buFont typeface="Wingdings" panose="05000000000000000000" pitchFamily="2" charset="2"/>
              <a:buChar char="§"/>
            </a:pPr>
            <a:r>
              <a:rPr lang="en-GB" sz="1400" dirty="0"/>
              <a:t>Detection schemes </a:t>
            </a:r>
          </a:p>
          <a:p>
            <a:pPr marL="742950" lvl="1" indent="-285750">
              <a:buFont typeface="Courier New" panose="02070309020205020404" pitchFamily="49" charset="0"/>
              <a:buChar char="o"/>
            </a:pPr>
            <a:r>
              <a:rPr lang="en-GB" sz="1400" dirty="0">
                <a:solidFill>
                  <a:srgbClr val="0000CC"/>
                </a:solidFill>
              </a:rPr>
              <a:t>Hard/soft (slicing, MF, etc.)</a:t>
            </a:r>
          </a:p>
          <a:p>
            <a:pPr marL="742950" lvl="1" indent="-285750">
              <a:buFont typeface="Courier New" panose="02070309020205020404" pitchFamily="49" charset="0"/>
              <a:buChar char="o"/>
            </a:pPr>
            <a:r>
              <a:rPr lang="en-GB" sz="1400" dirty="0">
                <a:solidFill>
                  <a:srgbClr val="0000CC"/>
                </a:solidFill>
              </a:rPr>
              <a:t>Processing time</a:t>
            </a:r>
          </a:p>
          <a:p>
            <a:pPr marL="285750" indent="-285750">
              <a:buFont typeface="Wingdings" panose="05000000000000000000" pitchFamily="2" charset="2"/>
              <a:buChar char="§"/>
            </a:pPr>
            <a:r>
              <a:rPr lang="en-GB" sz="1400" dirty="0"/>
              <a:t>Diversity</a:t>
            </a:r>
          </a:p>
          <a:p>
            <a:pPr marL="285750" indent="-285750">
              <a:buFont typeface="Wingdings" panose="05000000000000000000" pitchFamily="2" charset="2"/>
              <a:buChar char="§"/>
            </a:pPr>
            <a:r>
              <a:rPr lang="en-GB" sz="1400" dirty="0"/>
              <a:t>Equalizer</a:t>
            </a:r>
          </a:p>
          <a:p>
            <a:pPr marL="285750" indent="-285750">
              <a:buFont typeface="Wingdings" panose="05000000000000000000" pitchFamily="2" charset="2"/>
              <a:buChar char="§"/>
            </a:pPr>
            <a:r>
              <a:rPr lang="en-GB" sz="1400" dirty="0"/>
              <a:t>Synchronization</a:t>
            </a:r>
          </a:p>
          <a:p>
            <a:pPr marL="285750" indent="-285750">
              <a:buFont typeface="Wingdings" panose="05000000000000000000" pitchFamily="2" charset="2"/>
              <a:buChar char="§"/>
            </a:pPr>
            <a:r>
              <a:rPr lang="en-GB" sz="1400" dirty="0"/>
              <a:t>Power usage</a:t>
            </a:r>
          </a:p>
        </p:txBody>
      </p:sp>
      <p:cxnSp>
        <p:nvCxnSpPr>
          <p:cNvPr id="79" name="Connector: Elbow 78">
            <a:extLst>
              <a:ext uri="{FF2B5EF4-FFF2-40B4-BE49-F238E27FC236}">
                <a16:creationId xmlns:a16="http://schemas.microsoft.com/office/drawing/2014/main" id="{92FB10BB-05AE-3B00-CF9E-D2C0B496BA78}"/>
              </a:ext>
            </a:extLst>
          </p:cNvPr>
          <p:cNvCxnSpPr>
            <a:cxnSpLocks/>
            <a:stCxn id="7" idx="2"/>
            <a:endCxn id="77" idx="0"/>
          </p:cNvCxnSpPr>
          <p:nvPr/>
        </p:nvCxnSpPr>
        <p:spPr>
          <a:xfrm rot="16200000" flipH="1">
            <a:off x="9443245" y="2112354"/>
            <a:ext cx="867836" cy="91774"/>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82" name="Connector: Elbow 81">
            <a:extLst>
              <a:ext uri="{FF2B5EF4-FFF2-40B4-BE49-F238E27FC236}">
                <a16:creationId xmlns:a16="http://schemas.microsoft.com/office/drawing/2014/main" id="{F90B2F1C-5EBD-B043-344E-DFE8043EE86C}"/>
              </a:ext>
            </a:extLst>
          </p:cNvPr>
          <p:cNvCxnSpPr>
            <a:cxnSpLocks/>
            <a:stCxn id="74" idx="2"/>
            <a:endCxn id="76" idx="0"/>
          </p:cNvCxnSpPr>
          <p:nvPr/>
        </p:nvCxnSpPr>
        <p:spPr>
          <a:xfrm rot="5400000">
            <a:off x="4851006" y="1867037"/>
            <a:ext cx="1020100" cy="430144"/>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84" name="TextBox 83">
            <a:extLst>
              <a:ext uri="{FF2B5EF4-FFF2-40B4-BE49-F238E27FC236}">
                <a16:creationId xmlns:a16="http://schemas.microsoft.com/office/drawing/2014/main" id="{ADD14975-99F1-57B3-A05E-ED016CFBF3F5}"/>
              </a:ext>
            </a:extLst>
          </p:cNvPr>
          <p:cNvSpPr txBox="1"/>
          <p:nvPr/>
        </p:nvSpPr>
        <p:spPr>
          <a:xfrm>
            <a:off x="6655946" y="2595027"/>
            <a:ext cx="1107163" cy="523220"/>
          </a:xfrm>
          <a:prstGeom prst="rect">
            <a:avLst/>
          </a:prstGeom>
          <a:solidFill>
            <a:schemeClr val="accent2">
              <a:lumMod val="20000"/>
              <a:lumOff val="80000"/>
            </a:schemeClr>
          </a:solidFill>
        </p:spPr>
        <p:txBody>
          <a:bodyPr wrap="none" rtlCol="0">
            <a:spAutoFit/>
          </a:bodyPr>
          <a:lstStyle/>
          <a:p>
            <a:pPr marL="285750" indent="-285750">
              <a:buFont typeface="Wingdings" panose="05000000000000000000" pitchFamily="2" charset="2"/>
              <a:buChar char="§"/>
            </a:pPr>
            <a:r>
              <a:rPr lang="en-GB" sz="1400" dirty="0"/>
              <a:t>Type </a:t>
            </a:r>
          </a:p>
          <a:p>
            <a:pPr marL="285750" indent="-285750">
              <a:buFont typeface="Wingdings" panose="05000000000000000000" pitchFamily="2" charset="2"/>
              <a:buChar char="§"/>
            </a:pPr>
            <a:r>
              <a:rPr lang="en-GB" sz="1400" dirty="0"/>
              <a:t>Sources</a:t>
            </a:r>
          </a:p>
        </p:txBody>
      </p:sp>
      <p:sp>
        <p:nvSpPr>
          <p:cNvPr id="100" name="TextBox 99">
            <a:extLst>
              <a:ext uri="{FF2B5EF4-FFF2-40B4-BE49-F238E27FC236}">
                <a16:creationId xmlns:a16="http://schemas.microsoft.com/office/drawing/2014/main" id="{37E6588F-F6B0-1C8E-8858-7B6EDD2E68B3}"/>
              </a:ext>
            </a:extLst>
          </p:cNvPr>
          <p:cNvSpPr txBox="1"/>
          <p:nvPr/>
        </p:nvSpPr>
        <p:spPr>
          <a:xfrm>
            <a:off x="10739707" y="1173571"/>
            <a:ext cx="458780" cy="307777"/>
          </a:xfrm>
          <a:prstGeom prst="rect">
            <a:avLst/>
          </a:prstGeom>
          <a:solidFill>
            <a:srgbClr val="FFC000"/>
          </a:solidFill>
        </p:spPr>
        <p:txBody>
          <a:bodyPr wrap="none" rtlCol="0">
            <a:spAutoFit/>
          </a:bodyPr>
          <a:lstStyle/>
          <a:p>
            <a:r>
              <a:rPr lang="en-GB" sz="1400" b="1" dirty="0"/>
              <a:t>KPI</a:t>
            </a:r>
          </a:p>
        </p:txBody>
      </p:sp>
      <p:cxnSp>
        <p:nvCxnSpPr>
          <p:cNvPr id="103" name="Connector: Elbow 102">
            <a:extLst>
              <a:ext uri="{FF2B5EF4-FFF2-40B4-BE49-F238E27FC236}">
                <a16:creationId xmlns:a16="http://schemas.microsoft.com/office/drawing/2014/main" id="{87761461-DCB9-317D-0DE1-40A0CD7DA46D}"/>
              </a:ext>
            </a:extLst>
          </p:cNvPr>
          <p:cNvCxnSpPr>
            <a:stCxn id="75" idx="2"/>
            <a:endCxn id="84" idx="0"/>
          </p:cNvCxnSpPr>
          <p:nvPr/>
        </p:nvCxnSpPr>
        <p:spPr>
          <a:xfrm rot="16200000" flipH="1">
            <a:off x="6742295" y="2127794"/>
            <a:ext cx="932474" cy="1992"/>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6" name="Connector: Elbow 125">
            <a:extLst>
              <a:ext uri="{FF2B5EF4-FFF2-40B4-BE49-F238E27FC236}">
                <a16:creationId xmlns:a16="http://schemas.microsoft.com/office/drawing/2014/main" id="{CF94A1A0-9E1A-C34D-3F3F-AB2596C4BFBD}"/>
              </a:ext>
            </a:extLst>
          </p:cNvPr>
          <p:cNvCxnSpPr>
            <a:cxnSpLocks/>
            <a:stCxn id="4" idx="2"/>
            <a:endCxn id="100" idx="0"/>
          </p:cNvCxnSpPr>
          <p:nvPr/>
        </p:nvCxnSpPr>
        <p:spPr>
          <a:xfrm rot="16200000" flipH="1">
            <a:off x="8739034" y="-1056493"/>
            <a:ext cx="578909" cy="3881217"/>
          </a:xfrm>
          <a:prstGeom prst="bentConnector3">
            <a:avLst>
              <a:gd name="adj1" fmla="val 48436"/>
            </a:avLst>
          </a:prstGeom>
          <a:ln>
            <a:tailEnd type="triangle"/>
          </a:ln>
        </p:spPr>
        <p:style>
          <a:lnRef idx="2">
            <a:schemeClr val="dk1"/>
          </a:lnRef>
          <a:fillRef idx="0">
            <a:schemeClr val="dk1"/>
          </a:fillRef>
          <a:effectRef idx="1">
            <a:schemeClr val="dk1"/>
          </a:effectRef>
          <a:fontRef idx="minor">
            <a:schemeClr val="tx1"/>
          </a:fontRef>
        </p:style>
      </p:cxnSp>
      <p:sp>
        <p:nvSpPr>
          <p:cNvPr id="30" name="Rectangle 29">
            <a:extLst>
              <a:ext uri="{FF2B5EF4-FFF2-40B4-BE49-F238E27FC236}">
                <a16:creationId xmlns:a16="http://schemas.microsoft.com/office/drawing/2014/main" id="{47F931E1-21D8-AAFF-14C5-96BF6094BE89}"/>
              </a:ext>
            </a:extLst>
          </p:cNvPr>
          <p:cNvSpPr/>
          <p:nvPr/>
        </p:nvSpPr>
        <p:spPr>
          <a:xfrm>
            <a:off x="665190" y="1056163"/>
            <a:ext cx="1240249" cy="687958"/>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4D17D0B5-2FAD-67F1-C15D-E9D0051DBE3A}"/>
              </a:ext>
            </a:extLst>
          </p:cNvPr>
          <p:cNvSpPr txBox="1"/>
          <p:nvPr/>
        </p:nvSpPr>
        <p:spPr>
          <a:xfrm>
            <a:off x="65259" y="6581001"/>
            <a:ext cx="1257204" cy="276999"/>
          </a:xfrm>
          <a:prstGeom prst="rect">
            <a:avLst/>
          </a:prstGeom>
          <a:noFill/>
        </p:spPr>
        <p:txBody>
          <a:bodyPr wrap="none" rtlCol="0">
            <a:spAutoFit/>
          </a:bodyPr>
          <a:lstStyle/>
          <a:p>
            <a:r>
              <a:rPr lang="en-GB" sz="1200" i="1" dirty="0"/>
              <a:t>Z. Ghassemlooy</a:t>
            </a:r>
          </a:p>
        </p:txBody>
      </p:sp>
      <p:pic>
        <p:nvPicPr>
          <p:cNvPr id="3" name="Picture 2">
            <a:extLst>
              <a:ext uri="{FF2B5EF4-FFF2-40B4-BE49-F238E27FC236}">
                <a16:creationId xmlns:a16="http://schemas.microsoft.com/office/drawing/2014/main" id="{603FC1B7-983A-A816-0DF3-39684D4DBD1C}"/>
              </a:ext>
            </a:extLst>
          </p:cNvPr>
          <p:cNvPicPr>
            <a:picLocks noChangeAspect="1"/>
          </p:cNvPicPr>
          <p:nvPr/>
        </p:nvPicPr>
        <p:blipFill>
          <a:blip r:embed="rId2"/>
          <a:stretch>
            <a:fillRect/>
          </a:stretch>
        </p:blipFill>
        <p:spPr>
          <a:xfrm>
            <a:off x="11007901" y="56166"/>
            <a:ext cx="911281" cy="541759"/>
          </a:xfrm>
          <a:prstGeom prst="rect">
            <a:avLst/>
          </a:prstGeom>
        </p:spPr>
      </p:pic>
      <p:pic>
        <p:nvPicPr>
          <p:cNvPr id="8" name="Picture 7">
            <a:extLst>
              <a:ext uri="{FF2B5EF4-FFF2-40B4-BE49-F238E27FC236}">
                <a16:creationId xmlns:a16="http://schemas.microsoft.com/office/drawing/2014/main" id="{EF85BE0D-218B-30BE-D74D-78EACD0B2FA8}"/>
              </a:ext>
            </a:extLst>
          </p:cNvPr>
          <p:cNvPicPr>
            <a:picLocks noChangeAspect="1"/>
          </p:cNvPicPr>
          <p:nvPr/>
        </p:nvPicPr>
        <p:blipFill>
          <a:blip r:embed="rId3"/>
          <a:stretch>
            <a:fillRect/>
          </a:stretch>
        </p:blipFill>
        <p:spPr>
          <a:xfrm>
            <a:off x="65259" y="41521"/>
            <a:ext cx="1174113" cy="402441"/>
          </a:xfrm>
          <a:prstGeom prst="rect">
            <a:avLst/>
          </a:prstGeom>
        </p:spPr>
      </p:pic>
      <p:cxnSp>
        <p:nvCxnSpPr>
          <p:cNvPr id="17" name="Connector: Elbow 16">
            <a:extLst>
              <a:ext uri="{FF2B5EF4-FFF2-40B4-BE49-F238E27FC236}">
                <a16:creationId xmlns:a16="http://schemas.microsoft.com/office/drawing/2014/main" id="{8A5433C3-237D-D57C-3667-2D9A0442A8C3}"/>
              </a:ext>
            </a:extLst>
          </p:cNvPr>
          <p:cNvCxnSpPr>
            <a:stCxn id="6" idx="2"/>
            <a:endCxn id="71" idx="0"/>
          </p:cNvCxnSpPr>
          <p:nvPr/>
        </p:nvCxnSpPr>
        <p:spPr>
          <a:xfrm rot="5400000">
            <a:off x="2099285" y="1439223"/>
            <a:ext cx="1018258" cy="1287615"/>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39" name="Connector: Elbow 38">
            <a:extLst>
              <a:ext uri="{FF2B5EF4-FFF2-40B4-BE49-F238E27FC236}">
                <a16:creationId xmlns:a16="http://schemas.microsoft.com/office/drawing/2014/main" id="{79A88B10-E031-F46F-93D8-B2B0CA3386B3}"/>
              </a:ext>
            </a:extLst>
          </p:cNvPr>
          <p:cNvCxnSpPr>
            <a:stCxn id="4" idx="2"/>
            <a:endCxn id="75" idx="0"/>
          </p:cNvCxnSpPr>
          <p:nvPr/>
        </p:nvCxnSpPr>
        <p:spPr>
          <a:xfrm rot="16200000" flipH="1">
            <a:off x="6813818" y="868724"/>
            <a:ext cx="667781" cy="119656"/>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0046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CABF6-23B2-BC97-E012-4F6384A03CA7}"/>
              </a:ext>
            </a:extLst>
          </p:cNvPr>
          <p:cNvSpPr txBox="1"/>
          <p:nvPr/>
        </p:nvSpPr>
        <p:spPr>
          <a:xfrm>
            <a:off x="922359" y="5140174"/>
            <a:ext cx="9498179" cy="1538883"/>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marL="342900" indent="-342900">
              <a:buFont typeface="Wingdings" panose="05000000000000000000" pitchFamily="2" charset="2"/>
              <a:buChar char="§"/>
            </a:pPr>
            <a:r>
              <a:rPr lang="en-GB" sz="2000" b="1" dirty="0">
                <a:solidFill>
                  <a:srgbClr val="0000CC"/>
                </a:solidFill>
                <a:latin typeface="Calibri" panose="020F0502020204030204" pitchFamily="34" charset="0"/>
                <a:cs typeface="Calibri" panose="020F0502020204030204" pitchFamily="34" charset="0"/>
              </a:rPr>
              <a:t>Bandwidth </a:t>
            </a:r>
            <a:r>
              <a:rPr lang="en-GB" sz="2000" b="1" i="1" dirty="0">
                <a:solidFill>
                  <a:srgbClr val="0000CC"/>
                </a:solidFill>
                <a:latin typeface="Calibri" panose="020F0502020204030204" pitchFamily="34" charset="0"/>
                <a:cs typeface="Calibri" panose="020F0502020204030204" pitchFamily="34" charset="0"/>
              </a:rPr>
              <a:t>B</a:t>
            </a:r>
          </a:p>
          <a:p>
            <a:pPr marL="342900" indent="-342900">
              <a:buFont typeface="Wingdings" panose="05000000000000000000" pitchFamily="2" charset="2"/>
              <a:buChar char="§"/>
            </a:pPr>
            <a:endParaRPr lang="en-GB" sz="2000" b="1" dirty="0">
              <a:solidFill>
                <a:srgbClr val="0000CC"/>
              </a:solidFill>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GB" b="0" i="0" dirty="0">
                <a:solidFill>
                  <a:srgbClr val="0000CC"/>
                </a:solidFill>
                <a:effectLst/>
                <a:latin typeface="Calibri" panose="020F0502020204030204" pitchFamily="34" charset="0"/>
                <a:cs typeface="Calibri" panose="020F0502020204030204" pitchFamily="34" charset="0"/>
              </a:rPr>
              <a:t>As </a:t>
            </a:r>
            <a:r>
              <a:rPr lang="en-GB" b="0" i="1" dirty="0">
                <a:solidFill>
                  <a:srgbClr val="0000CC"/>
                </a:solidFill>
                <a:effectLst/>
                <a:latin typeface="Calibri" panose="020F0502020204030204" pitchFamily="34" charset="0"/>
                <a:cs typeface="Calibri" panose="020F0502020204030204" pitchFamily="34" charset="0"/>
              </a:rPr>
              <a:t>B</a:t>
            </a:r>
            <a:r>
              <a:rPr lang="en-GB" b="0" i="0" dirty="0">
                <a:solidFill>
                  <a:srgbClr val="0000CC"/>
                </a:solidFill>
                <a:effectLst/>
                <a:latin typeface="Calibri" panose="020F0502020204030204" pitchFamily="34" charset="0"/>
                <a:cs typeface="Calibri" panose="020F0502020204030204" pitchFamily="34" charset="0"/>
              </a:rPr>
              <a:t>       </a:t>
            </a:r>
            <a:r>
              <a:rPr lang="en-GB" b="0" i="0" dirty="0">
                <a:solidFill>
                  <a:srgbClr val="0000CC"/>
                </a:solidFill>
                <a:effectLst/>
                <a:latin typeface="Calibri" panose="020F0502020204030204" pitchFamily="34" charset="0"/>
                <a:cs typeface="Calibri" panose="020F0502020204030204" pitchFamily="34" charset="0"/>
                <a:sym typeface="Wingdings" panose="05000000000000000000" pitchFamily="2" charset="2"/>
              </a:rPr>
              <a:t> noise      SNR     </a:t>
            </a:r>
          </a:p>
          <a:p>
            <a:pPr lvl="1"/>
            <a:r>
              <a:rPr lang="en-GB" dirty="0">
                <a:solidFill>
                  <a:srgbClr val="0000CC"/>
                </a:solidFill>
                <a:latin typeface="Calibri" panose="020F0502020204030204" pitchFamily="34" charset="0"/>
                <a:cs typeface="Calibri" panose="020F0502020204030204" pitchFamily="34" charset="0"/>
                <a:sym typeface="Wingdings" panose="05000000000000000000" pitchFamily="2" charset="2"/>
              </a:rPr>
              <a:t>     </a:t>
            </a:r>
          </a:p>
          <a:p>
            <a:pPr lvl="1"/>
            <a:r>
              <a:rPr lang="en-GB" dirty="0">
                <a:solidFill>
                  <a:srgbClr val="0000CC"/>
                </a:solidFill>
                <a:latin typeface="Calibri" panose="020F0502020204030204" pitchFamily="34" charset="0"/>
                <a:cs typeface="Calibri" panose="020F0502020204030204" pitchFamily="34" charset="0"/>
                <a:sym typeface="Wingdings" panose="05000000000000000000" pitchFamily="2" charset="2"/>
              </a:rPr>
              <a:t>    But   </a:t>
            </a:r>
            <a:r>
              <a:rPr lang="en-GB" b="0" i="0" dirty="0">
                <a:solidFill>
                  <a:srgbClr val="333333"/>
                </a:solidFill>
                <a:effectLst/>
                <a:latin typeface="Calibri" panose="020F0502020204030204" pitchFamily="34" charset="0"/>
                <a:cs typeface="Calibri" panose="020F0502020204030204" pitchFamily="34" charset="0"/>
              </a:rPr>
              <a:t>data throughput      + </a:t>
            </a:r>
            <a:r>
              <a:rPr lang="en-GB" b="0" i="1" dirty="0">
                <a:solidFill>
                  <a:srgbClr val="333333"/>
                </a:solidFill>
                <a:effectLst/>
                <a:latin typeface="Calibri" panose="020F0502020204030204" pitchFamily="34" charset="0"/>
                <a:cs typeface="Calibri" panose="020F0502020204030204" pitchFamily="34" charset="0"/>
              </a:rPr>
              <a:t>S</a:t>
            </a:r>
            <a:r>
              <a:rPr lang="en-GB" b="0" i="0" dirty="0">
                <a:solidFill>
                  <a:srgbClr val="333333"/>
                </a:solidFill>
                <a:effectLst/>
                <a:latin typeface="Calibri" panose="020F0502020204030204" pitchFamily="34" charset="0"/>
                <a:cs typeface="Calibri" panose="020F0502020204030204" pitchFamily="34" charset="0"/>
              </a:rPr>
              <a:t>      </a:t>
            </a:r>
            <a:r>
              <a:rPr lang="en-GB" b="0" i="0" dirty="0">
                <a:solidFill>
                  <a:srgbClr val="333333"/>
                </a:solidFill>
                <a:effectLst/>
                <a:latin typeface="Calibri" panose="020F0502020204030204" pitchFamily="34" charset="0"/>
                <a:cs typeface="Calibri" panose="020F0502020204030204" pitchFamily="34" charset="0"/>
                <a:sym typeface="Wingdings" panose="05000000000000000000" pitchFamily="2" charset="2"/>
              </a:rPr>
              <a:t> SNR       BER</a:t>
            </a:r>
            <a:endParaRPr lang="en-GB" b="0" i="0" dirty="0">
              <a:solidFill>
                <a:srgbClr val="333333"/>
              </a:solidFill>
              <a:effectLst/>
              <a:latin typeface="Calibri" panose="020F0502020204030204" pitchFamily="34" charset="0"/>
              <a:cs typeface="Calibri" panose="020F0502020204030204" pitchFamily="34" charset="0"/>
            </a:endParaRPr>
          </a:p>
        </p:txBody>
      </p:sp>
      <p:sp>
        <p:nvSpPr>
          <p:cNvPr id="34" name="Arrow: Down 33">
            <a:extLst>
              <a:ext uri="{FF2B5EF4-FFF2-40B4-BE49-F238E27FC236}">
                <a16:creationId xmlns:a16="http://schemas.microsoft.com/office/drawing/2014/main" id="{70ADE493-BF14-77ED-D467-DA9EE1CEC309}"/>
              </a:ext>
            </a:extLst>
          </p:cNvPr>
          <p:cNvSpPr/>
          <p:nvPr/>
        </p:nvSpPr>
        <p:spPr>
          <a:xfrm>
            <a:off x="2223010" y="5832729"/>
            <a:ext cx="154297" cy="258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Down 34">
            <a:extLst>
              <a:ext uri="{FF2B5EF4-FFF2-40B4-BE49-F238E27FC236}">
                <a16:creationId xmlns:a16="http://schemas.microsoft.com/office/drawing/2014/main" id="{2471BE7D-5356-7708-DCAE-B8AF00AD53BC}"/>
              </a:ext>
            </a:extLst>
          </p:cNvPr>
          <p:cNvSpPr/>
          <p:nvPr/>
        </p:nvSpPr>
        <p:spPr>
          <a:xfrm>
            <a:off x="3326958" y="5815151"/>
            <a:ext cx="154297" cy="258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Down 35">
            <a:extLst>
              <a:ext uri="{FF2B5EF4-FFF2-40B4-BE49-F238E27FC236}">
                <a16:creationId xmlns:a16="http://schemas.microsoft.com/office/drawing/2014/main" id="{8A58AA56-D88D-E949-BB27-76D1CA9E6657}"/>
              </a:ext>
            </a:extLst>
          </p:cNvPr>
          <p:cNvSpPr/>
          <p:nvPr/>
        </p:nvSpPr>
        <p:spPr>
          <a:xfrm rot="10800000">
            <a:off x="4265530" y="5777206"/>
            <a:ext cx="154297" cy="258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Down 36">
            <a:extLst>
              <a:ext uri="{FF2B5EF4-FFF2-40B4-BE49-F238E27FC236}">
                <a16:creationId xmlns:a16="http://schemas.microsoft.com/office/drawing/2014/main" id="{4D68FCE3-694D-4D23-B268-2FD29A736FBA}"/>
              </a:ext>
            </a:extLst>
          </p:cNvPr>
          <p:cNvSpPr/>
          <p:nvPr/>
        </p:nvSpPr>
        <p:spPr>
          <a:xfrm>
            <a:off x="3990203" y="6404209"/>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Down 37">
            <a:extLst>
              <a:ext uri="{FF2B5EF4-FFF2-40B4-BE49-F238E27FC236}">
                <a16:creationId xmlns:a16="http://schemas.microsoft.com/office/drawing/2014/main" id="{E25F3A92-5A13-AAD8-FA01-586D5C05A4D4}"/>
              </a:ext>
            </a:extLst>
          </p:cNvPr>
          <p:cNvSpPr/>
          <p:nvPr/>
        </p:nvSpPr>
        <p:spPr>
          <a:xfrm>
            <a:off x="4582632" y="6422500"/>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rrow: Down 40">
            <a:extLst>
              <a:ext uri="{FF2B5EF4-FFF2-40B4-BE49-F238E27FC236}">
                <a16:creationId xmlns:a16="http://schemas.microsoft.com/office/drawing/2014/main" id="{8CB7C51B-563E-58C6-B267-18955FE55137}"/>
              </a:ext>
            </a:extLst>
          </p:cNvPr>
          <p:cNvSpPr/>
          <p:nvPr/>
        </p:nvSpPr>
        <p:spPr>
          <a:xfrm>
            <a:off x="5493790" y="6404208"/>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Down 41">
            <a:extLst>
              <a:ext uri="{FF2B5EF4-FFF2-40B4-BE49-F238E27FC236}">
                <a16:creationId xmlns:a16="http://schemas.microsoft.com/office/drawing/2014/main" id="{1A41225B-1B45-94C1-49F6-DFC5092A1A90}"/>
              </a:ext>
            </a:extLst>
          </p:cNvPr>
          <p:cNvSpPr/>
          <p:nvPr/>
        </p:nvSpPr>
        <p:spPr>
          <a:xfrm rot="10800000">
            <a:off x="6531404" y="6357706"/>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733BECD3-50C0-C905-FC7A-A1BEA415B48A}"/>
              </a:ext>
            </a:extLst>
          </p:cNvPr>
          <p:cNvSpPr txBox="1"/>
          <p:nvPr/>
        </p:nvSpPr>
        <p:spPr>
          <a:xfrm>
            <a:off x="812777" y="784291"/>
            <a:ext cx="9054829" cy="3416320"/>
          </a:xfrm>
          <a:prstGeom prst="rect">
            <a:avLst/>
          </a:prstGeom>
          <a:noFill/>
        </p:spPr>
        <p:txBody>
          <a:bodyPr wrap="square">
            <a:spAutoFit/>
          </a:bodyPr>
          <a:lstStyle/>
          <a:p>
            <a:pPr marL="285750" indent="-285750" algn="just" fontAlgn="base">
              <a:buFont typeface="Wingdings" panose="05000000000000000000" pitchFamily="2" charset="2"/>
              <a:buChar char="§"/>
            </a:pPr>
            <a:r>
              <a:rPr lang="en-GB" sz="2000" b="1" dirty="0">
                <a:solidFill>
                  <a:srgbClr val="0000CC"/>
                </a:solidFill>
                <a:latin typeface="Calibri" panose="020F0502020204030204" pitchFamily="34" charset="0"/>
                <a:cs typeface="Calibri" panose="020F0502020204030204" pitchFamily="34" charset="0"/>
              </a:rPr>
              <a:t>T</a:t>
            </a:r>
            <a:r>
              <a:rPr lang="en-GB" sz="2000" b="1" dirty="0">
                <a:solidFill>
                  <a:srgbClr val="0000CC"/>
                </a:solidFill>
                <a:effectLst/>
                <a:latin typeface="Calibri" panose="020F0502020204030204" pitchFamily="34" charset="0"/>
                <a:cs typeface="Calibri" panose="020F0502020204030204" pitchFamily="34" charset="0"/>
              </a:rPr>
              <a:t>ransmitter power</a:t>
            </a:r>
            <a:r>
              <a:rPr lang="en-GB" sz="2000" b="1" dirty="0">
                <a:solidFill>
                  <a:srgbClr val="0000CC"/>
                </a:solidFill>
                <a:latin typeface="Calibri" panose="020F0502020204030204" pitchFamily="34" charset="0"/>
                <a:cs typeface="Calibri" panose="020F0502020204030204" pitchFamily="34" charset="0"/>
              </a:rPr>
              <a:t> </a:t>
            </a:r>
            <a:r>
              <a:rPr lang="en-GB" sz="2000" b="1" i="1" dirty="0">
                <a:solidFill>
                  <a:srgbClr val="0000CC"/>
                </a:solidFill>
                <a:latin typeface="Calibri" panose="020F0502020204030204" pitchFamily="34" charset="0"/>
                <a:cs typeface="Calibri" panose="020F0502020204030204" pitchFamily="34" charset="0"/>
              </a:rPr>
              <a:t>P</a:t>
            </a:r>
            <a:r>
              <a:rPr lang="en-GB" sz="2000" b="1" i="1" baseline="-25000" dirty="0">
                <a:solidFill>
                  <a:srgbClr val="0000CC"/>
                </a:solidFill>
                <a:latin typeface="Calibri" panose="020F0502020204030204" pitchFamily="34" charset="0"/>
                <a:cs typeface="Calibri" panose="020F0502020204030204" pitchFamily="34" charset="0"/>
              </a:rPr>
              <a:t>t</a:t>
            </a:r>
            <a:r>
              <a:rPr lang="en-GB" sz="2000" b="0" dirty="0">
                <a:solidFill>
                  <a:srgbClr val="0000CC"/>
                </a:solidFill>
                <a:effectLst/>
                <a:latin typeface="Calibri" panose="020F0502020204030204" pitchFamily="34" charset="0"/>
                <a:cs typeface="Calibri" panose="020F0502020204030204" pitchFamily="34" charset="0"/>
              </a:rPr>
              <a:t>   </a:t>
            </a:r>
          </a:p>
          <a:p>
            <a:pPr algn="just" fontAlgn="base"/>
            <a:endParaRPr lang="en-GB" dirty="0">
              <a:solidFill>
                <a:srgbClr val="333333"/>
              </a:solidFill>
              <a:latin typeface="Calibri" panose="020F0502020204030204" pitchFamily="34" charset="0"/>
              <a:cs typeface="Calibri" panose="020F0502020204030204" pitchFamily="34" charset="0"/>
            </a:endParaRPr>
          </a:p>
          <a:p>
            <a:pPr algn="just" fontAlgn="base"/>
            <a:r>
              <a:rPr lang="en-GB" b="0" i="0" dirty="0">
                <a:solidFill>
                  <a:srgbClr val="0000CC"/>
                </a:solidFill>
                <a:effectLst/>
                <a:latin typeface="Calibri" panose="020F0502020204030204" pitchFamily="34" charset="0"/>
                <a:cs typeface="Calibri" panose="020F0502020204030204" pitchFamily="34" charset="0"/>
              </a:rPr>
              <a:t>       </a:t>
            </a:r>
            <a:r>
              <a:rPr lang="en-GB" b="1" i="1" dirty="0">
                <a:solidFill>
                  <a:srgbClr val="0000CC"/>
                </a:solidFill>
                <a:latin typeface="Calibri" panose="020F0502020204030204" pitchFamily="34" charset="0"/>
                <a:cs typeface="Calibri" panose="020F0502020204030204" pitchFamily="34" charset="0"/>
              </a:rPr>
              <a:t>P</a:t>
            </a:r>
            <a:r>
              <a:rPr lang="en-GB" b="1" i="1" baseline="-25000" dirty="0">
                <a:solidFill>
                  <a:srgbClr val="0000CC"/>
                </a:solidFill>
                <a:latin typeface="Calibri" panose="020F0502020204030204" pitchFamily="34" charset="0"/>
                <a:cs typeface="Calibri" panose="020F0502020204030204" pitchFamily="34" charset="0"/>
              </a:rPr>
              <a:t>t</a:t>
            </a:r>
            <a:r>
              <a:rPr lang="en-GB" b="0" dirty="0">
                <a:solidFill>
                  <a:srgbClr val="0000CC"/>
                </a:solidFill>
                <a:effectLst/>
                <a:latin typeface="Calibri" panose="020F0502020204030204" pitchFamily="34" charset="0"/>
                <a:cs typeface="Calibri" panose="020F0502020204030204" pitchFamily="34" charset="0"/>
              </a:rPr>
              <a:t>      </a:t>
            </a:r>
            <a:r>
              <a:rPr lang="en-GB" b="0" dirty="0">
                <a:solidFill>
                  <a:srgbClr val="0000CC"/>
                </a:solidFill>
                <a:effectLst/>
                <a:latin typeface="Calibri" panose="020F0502020204030204" pitchFamily="34" charset="0"/>
                <a:cs typeface="Calibri" panose="020F0502020204030204" pitchFamily="34" charset="0"/>
                <a:sym typeface="Wingdings" panose="05000000000000000000" pitchFamily="2" charset="2"/>
              </a:rPr>
              <a:t> SNR           BER    </a:t>
            </a:r>
          </a:p>
          <a:p>
            <a:pPr algn="just" fontAlgn="base"/>
            <a:endParaRPr lang="en-GB" i="0" dirty="0">
              <a:solidFill>
                <a:srgbClr val="333333"/>
              </a:solidFill>
              <a:latin typeface="Calibri" panose="020F0502020204030204" pitchFamily="34" charset="0"/>
              <a:cs typeface="Calibri" panose="020F0502020204030204" pitchFamily="34" charset="0"/>
              <a:sym typeface="Wingdings" panose="05000000000000000000" pitchFamily="2" charset="2"/>
            </a:endParaRPr>
          </a:p>
          <a:p>
            <a:pPr algn="just" fontAlgn="base"/>
            <a:r>
              <a:rPr lang="en-GB" b="1" dirty="0">
                <a:solidFill>
                  <a:srgbClr val="C00000"/>
                </a:solidFill>
                <a:effectLst/>
                <a:latin typeface="Calibri" panose="020F0502020204030204" pitchFamily="34" charset="0"/>
                <a:cs typeface="Calibri" panose="020F0502020204030204" pitchFamily="34" charset="0"/>
                <a:sym typeface="Wingdings" panose="05000000000000000000" pitchFamily="2" charset="2"/>
              </a:rPr>
              <a:t>     But, </a:t>
            </a:r>
          </a:p>
          <a:p>
            <a:pPr algn="just" fontAlgn="base"/>
            <a:r>
              <a:rPr lang="en-GB" dirty="0">
                <a:solidFill>
                  <a:srgbClr val="333333"/>
                </a:solidFill>
                <a:latin typeface="Calibri" panose="020F0502020204030204" pitchFamily="34" charset="0"/>
                <a:cs typeface="Calibri" panose="020F0502020204030204" pitchFamily="34" charset="0"/>
                <a:sym typeface="Wingdings" panose="05000000000000000000" pitchFamily="2" charset="2"/>
              </a:rPr>
              <a:t>             	</a:t>
            </a:r>
            <a:r>
              <a:rPr lang="en-GB" b="0" dirty="0">
                <a:solidFill>
                  <a:srgbClr val="333333"/>
                </a:solidFill>
                <a:effectLst/>
                <a:latin typeface="Calibri" panose="020F0502020204030204" pitchFamily="34" charset="0"/>
                <a:cs typeface="Calibri" panose="020F0502020204030204" pitchFamily="34" charset="0"/>
                <a:sym typeface="Wingdings" panose="05000000000000000000" pitchFamily="2" charset="2"/>
              </a:rPr>
              <a:t> I</a:t>
            </a:r>
            <a:r>
              <a:rPr lang="en-GB" b="0" i="0" dirty="0">
                <a:solidFill>
                  <a:srgbClr val="333333"/>
                </a:solidFill>
                <a:effectLst/>
                <a:latin typeface="Calibri" panose="020F0502020204030204" pitchFamily="34" charset="0"/>
                <a:cs typeface="Calibri" panose="020F0502020204030204" pitchFamily="34" charset="0"/>
              </a:rPr>
              <a:t>nterference to other users        </a:t>
            </a:r>
            <a:r>
              <a:rPr lang="en-GB" b="0" i="0" dirty="0">
                <a:solidFill>
                  <a:srgbClr val="333333"/>
                </a:solidFill>
                <a:effectLst/>
                <a:latin typeface="Calibri" panose="020F0502020204030204" pitchFamily="34" charset="0"/>
                <a:cs typeface="Calibri" panose="020F0502020204030204" pitchFamily="34" charset="0"/>
                <a:sym typeface="Wingdings" panose="05000000000000000000" pitchFamily="2" charset="2"/>
              </a:rPr>
              <a:t> SNIR        BER     </a:t>
            </a:r>
            <a:r>
              <a:rPr lang="en-GB" b="0" i="0" dirty="0">
                <a:solidFill>
                  <a:srgbClr val="333333"/>
                </a:solidFill>
                <a:effectLst/>
                <a:latin typeface="Calibri" panose="020F0502020204030204" pitchFamily="34" charset="0"/>
                <a:cs typeface="Calibri" panose="020F0502020204030204" pitchFamily="34" charset="0"/>
              </a:rPr>
              <a:t> </a:t>
            </a:r>
          </a:p>
          <a:p>
            <a:pPr algn="just" fontAlgn="base"/>
            <a:r>
              <a:rPr lang="en-GB" dirty="0">
                <a:solidFill>
                  <a:srgbClr val="333333"/>
                </a:solidFill>
                <a:latin typeface="Calibri" panose="020F0502020204030204" pitchFamily="34" charset="0"/>
                <a:cs typeface="Calibri" panose="020F0502020204030204" pitchFamily="34" charset="0"/>
              </a:rPr>
              <a:t>              </a:t>
            </a:r>
          </a:p>
          <a:p>
            <a:pPr algn="just" fontAlgn="base"/>
            <a:r>
              <a:rPr lang="en-GB" dirty="0">
                <a:solidFill>
                  <a:srgbClr val="333333"/>
                </a:solidFill>
                <a:latin typeface="Calibri" panose="020F0502020204030204" pitchFamily="34" charset="0"/>
                <a:cs typeface="Calibri" panose="020F0502020204030204" pitchFamily="34" charset="0"/>
                <a:sym typeface="Wingdings" panose="05000000000000000000" pitchFamily="2" charset="2"/>
              </a:rPr>
              <a:t>	 S</a:t>
            </a:r>
            <a:r>
              <a:rPr lang="en-GB" b="0" i="0" dirty="0">
                <a:solidFill>
                  <a:srgbClr val="333333"/>
                </a:solidFill>
                <a:effectLst/>
                <a:latin typeface="Calibri" panose="020F0502020204030204" pitchFamily="34" charset="0"/>
                <a:cs typeface="Calibri" panose="020F0502020204030204" pitchFamily="34" charset="0"/>
              </a:rPr>
              <a:t>ize of the power amplifier + nonlinearity    </a:t>
            </a:r>
          </a:p>
          <a:p>
            <a:pPr algn="just" fontAlgn="base"/>
            <a:r>
              <a:rPr lang="en-GB" dirty="0">
                <a:solidFill>
                  <a:srgbClr val="333333"/>
                </a:solidFill>
                <a:latin typeface="Calibri" panose="020F0502020204030204" pitchFamily="34" charset="0"/>
                <a:cs typeface="Calibri" panose="020F0502020204030204" pitchFamily="34" charset="0"/>
              </a:rPr>
              <a:t>            </a:t>
            </a:r>
          </a:p>
          <a:p>
            <a:pPr algn="just" fontAlgn="base"/>
            <a:r>
              <a:rPr lang="en-GB" dirty="0">
                <a:solidFill>
                  <a:srgbClr val="333333"/>
                </a:solidFill>
                <a:latin typeface="Calibri" panose="020F0502020204030204" pitchFamily="34" charset="0"/>
                <a:cs typeface="Calibri" panose="020F0502020204030204" pitchFamily="34" charset="0"/>
              </a:rPr>
              <a:t>	</a:t>
            </a:r>
            <a:r>
              <a:rPr lang="en-GB" dirty="0">
                <a:solidFill>
                  <a:srgbClr val="333333"/>
                </a:solidFill>
                <a:latin typeface="Calibri" panose="020F0502020204030204" pitchFamily="34" charset="0"/>
                <a:cs typeface="Calibri" panose="020F0502020204030204" pitchFamily="34" charset="0"/>
                <a:sym typeface="Wingdings" panose="05000000000000000000" pitchFamily="2" charset="2"/>
              </a:rPr>
              <a:t> O</a:t>
            </a:r>
            <a:r>
              <a:rPr lang="en-GB" b="0" i="0" dirty="0">
                <a:solidFill>
                  <a:srgbClr val="333333"/>
                </a:solidFill>
                <a:effectLst/>
                <a:latin typeface="Calibri" panose="020F0502020204030204" pitchFamily="34" charset="0"/>
                <a:cs typeface="Calibri" panose="020F0502020204030204" pitchFamily="34" charset="0"/>
              </a:rPr>
              <a:t>verall power consumption </a:t>
            </a:r>
          </a:p>
          <a:p>
            <a:pPr algn="just" fontAlgn="base"/>
            <a:r>
              <a:rPr lang="en-GB" dirty="0">
                <a:solidFill>
                  <a:srgbClr val="333333"/>
                </a:solidFill>
                <a:latin typeface="Calibri" panose="020F0502020204030204" pitchFamily="34" charset="0"/>
                <a:cs typeface="Calibri" panose="020F0502020204030204" pitchFamily="34" charset="0"/>
              </a:rPr>
              <a:t>              	</a:t>
            </a:r>
          </a:p>
          <a:p>
            <a:pPr algn="just" fontAlgn="base"/>
            <a:r>
              <a:rPr lang="en-GB" dirty="0">
                <a:solidFill>
                  <a:srgbClr val="333333"/>
                </a:solidFill>
                <a:latin typeface="Calibri" panose="020F0502020204030204" pitchFamily="34" charset="0"/>
                <a:cs typeface="Calibri" panose="020F0502020204030204" pitchFamily="34" charset="0"/>
                <a:sym typeface="Wingdings" panose="05000000000000000000" pitchFamily="2" charset="2"/>
              </a:rPr>
              <a:t>	 B</a:t>
            </a:r>
            <a:r>
              <a:rPr lang="en-GB" b="0" i="0" dirty="0">
                <a:solidFill>
                  <a:srgbClr val="333333"/>
                </a:solidFill>
                <a:effectLst/>
                <a:latin typeface="Calibri" panose="020F0502020204030204" pitchFamily="34" charset="0"/>
                <a:cs typeface="Calibri" panose="020F0502020204030204" pitchFamily="34" charset="0"/>
              </a:rPr>
              <a:t>attery life</a:t>
            </a:r>
          </a:p>
        </p:txBody>
      </p:sp>
      <p:sp>
        <p:nvSpPr>
          <p:cNvPr id="45" name="Arrow: Down 44">
            <a:extLst>
              <a:ext uri="{FF2B5EF4-FFF2-40B4-BE49-F238E27FC236}">
                <a16:creationId xmlns:a16="http://schemas.microsoft.com/office/drawing/2014/main" id="{0E1A19F0-9C98-FDCE-C745-CBC12440D24A}"/>
              </a:ext>
            </a:extLst>
          </p:cNvPr>
          <p:cNvSpPr/>
          <p:nvPr/>
        </p:nvSpPr>
        <p:spPr>
          <a:xfrm rot="10800000">
            <a:off x="1577453" y="1354173"/>
            <a:ext cx="154297" cy="258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rrow: Down 45">
            <a:extLst>
              <a:ext uri="{FF2B5EF4-FFF2-40B4-BE49-F238E27FC236}">
                <a16:creationId xmlns:a16="http://schemas.microsoft.com/office/drawing/2014/main" id="{0471ABC8-796E-D429-1B4C-669C67A7BBEA}"/>
              </a:ext>
            </a:extLst>
          </p:cNvPr>
          <p:cNvSpPr/>
          <p:nvPr/>
        </p:nvSpPr>
        <p:spPr>
          <a:xfrm rot="10800000">
            <a:off x="2612114" y="1354173"/>
            <a:ext cx="154297" cy="258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Down 46">
            <a:extLst>
              <a:ext uri="{FF2B5EF4-FFF2-40B4-BE49-F238E27FC236}">
                <a16:creationId xmlns:a16="http://schemas.microsoft.com/office/drawing/2014/main" id="{FF80D592-B0A4-1345-E328-40240B28F623}"/>
              </a:ext>
            </a:extLst>
          </p:cNvPr>
          <p:cNvSpPr/>
          <p:nvPr/>
        </p:nvSpPr>
        <p:spPr>
          <a:xfrm rot="10800000">
            <a:off x="4718239" y="2234166"/>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Down 47">
            <a:extLst>
              <a:ext uri="{FF2B5EF4-FFF2-40B4-BE49-F238E27FC236}">
                <a16:creationId xmlns:a16="http://schemas.microsoft.com/office/drawing/2014/main" id="{CEFCF0EE-D3E1-A46D-F119-568C50D3FDF0}"/>
              </a:ext>
            </a:extLst>
          </p:cNvPr>
          <p:cNvSpPr/>
          <p:nvPr/>
        </p:nvSpPr>
        <p:spPr>
          <a:xfrm rot="10800000">
            <a:off x="6287919" y="2771003"/>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Arrow: Down 48">
            <a:extLst>
              <a:ext uri="{FF2B5EF4-FFF2-40B4-BE49-F238E27FC236}">
                <a16:creationId xmlns:a16="http://schemas.microsoft.com/office/drawing/2014/main" id="{C3E94B91-54D2-F0AC-EEE5-34EF31DC5106}"/>
              </a:ext>
            </a:extLst>
          </p:cNvPr>
          <p:cNvSpPr/>
          <p:nvPr/>
        </p:nvSpPr>
        <p:spPr>
          <a:xfrm rot="10800000">
            <a:off x="6287919" y="3325532"/>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Arrow: Down 49">
            <a:extLst>
              <a:ext uri="{FF2B5EF4-FFF2-40B4-BE49-F238E27FC236}">
                <a16:creationId xmlns:a16="http://schemas.microsoft.com/office/drawing/2014/main" id="{9864B4DB-FEA1-56FC-468D-05226A4979EF}"/>
              </a:ext>
            </a:extLst>
          </p:cNvPr>
          <p:cNvSpPr/>
          <p:nvPr/>
        </p:nvSpPr>
        <p:spPr>
          <a:xfrm>
            <a:off x="6287919" y="3860951"/>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Arrow: Down 50">
            <a:extLst>
              <a:ext uri="{FF2B5EF4-FFF2-40B4-BE49-F238E27FC236}">
                <a16:creationId xmlns:a16="http://schemas.microsoft.com/office/drawing/2014/main" id="{B90A4977-A0B2-E0AD-2F08-1D78035D7F4D}"/>
              </a:ext>
            </a:extLst>
          </p:cNvPr>
          <p:cNvSpPr/>
          <p:nvPr/>
        </p:nvSpPr>
        <p:spPr>
          <a:xfrm>
            <a:off x="3692116" y="1391377"/>
            <a:ext cx="154297" cy="2582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Arrow: Down 51">
            <a:extLst>
              <a:ext uri="{FF2B5EF4-FFF2-40B4-BE49-F238E27FC236}">
                <a16:creationId xmlns:a16="http://schemas.microsoft.com/office/drawing/2014/main" id="{AB0FA79D-C4BF-A335-6341-CE827D2B9128}"/>
              </a:ext>
            </a:extLst>
          </p:cNvPr>
          <p:cNvSpPr/>
          <p:nvPr/>
        </p:nvSpPr>
        <p:spPr>
          <a:xfrm>
            <a:off x="5812697" y="2234165"/>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Arrow: Down 52">
            <a:extLst>
              <a:ext uri="{FF2B5EF4-FFF2-40B4-BE49-F238E27FC236}">
                <a16:creationId xmlns:a16="http://schemas.microsoft.com/office/drawing/2014/main" id="{1563DCDB-CA51-A4C4-7645-E3680C7A64E0}"/>
              </a:ext>
            </a:extLst>
          </p:cNvPr>
          <p:cNvSpPr/>
          <p:nvPr/>
        </p:nvSpPr>
        <p:spPr>
          <a:xfrm rot="10800000">
            <a:off x="6830006" y="2234164"/>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Arrow: Down 53">
            <a:extLst>
              <a:ext uri="{FF2B5EF4-FFF2-40B4-BE49-F238E27FC236}">
                <a16:creationId xmlns:a16="http://schemas.microsoft.com/office/drawing/2014/main" id="{12C9D2EF-B68C-1B34-1CC8-546991771DDE}"/>
              </a:ext>
            </a:extLst>
          </p:cNvPr>
          <p:cNvSpPr/>
          <p:nvPr/>
        </p:nvSpPr>
        <p:spPr>
          <a:xfrm rot="10800000">
            <a:off x="9099166" y="3319617"/>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9ED433FA-4DF9-0522-1025-1DA11D0A81EA}"/>
              </a:ext>
            </a:extLst>
          </p:cNvPr>
          <p:cNvSpPr txBox="1"/>
          <p:nvPr/>
        </p:nvSpPr>
        <p:spPr>
          <a:xfrm>
            <a:off x="7601062" y="3270009"/>
            <a:ext cx="1370055" cy="369332"/>
          </a:xfrm>
          <a:prstGeom prst="rect">
            <a:avLst/>
          </a:prstGeom>
          <a:noFill/>
          <a:ln>
            <a:solidFill>
              <a:schemeClr val="tx1">
                <a:lumMod val="50000"/>
                <a:lumOff val="50000"/>
              </a:schemeClr>
            </a:solidFill>
          </a:ln>
        </p:spPr>
        <p:txBody>
          <a:bodyPr wrap="none" rtlCol="0">
            <a:spAutoFit/>
          </a:bodyPr>
          <a:lstStyle/>
          <a:p>
            <a:r>
              <a:rPr lang="en-GB" dirty="0"/>
              <a:t>Overall cost</a:t>
            </a:r>
          </a:p>
        </p:txBody>
      </p:sp>
      <p:cxnSp>
        <p:nvCxnSpPr>
          <p:cNvPr id="61" name="Connector: Elbow 60">
            <a:extLst>
              <a:ext uri="{FF2B5EF4-FFF2-40B4-BE49-F238E27FC236}">
                <a16:creationId xmlns:a16="http://schemas.microsoft.com/office/drawing/2014/main" id="{E81E663A-72FD-2BBB-CAAD-81A131F5A755}"/>
              </a:ext>
            </a:extLst>
          </p:cNvPr>
          <p:cNvCxnSpPr>
            <a:stCxn id="48" idx="1"/>
            <a:endCxn id="59" idx="0"/>
          </p:cNvCxnSpPr>
          <p:nvPr/>
        </p:nvCxnSpPr>
        <p:spPr>
          <a:xfrm>
            <a:off x="6442216" y="2848151"/>
            <a:ext cx="1843874" cy="421858"/>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63" name="Connector: Elbow 62">
            <a:extLst>
              <a:ext uri="{FF2B5EF4-FFF2-40B4-BE49-F238E27FC236}">
                <a16:creationId xmlns:a16="http://schemas.microsoft.com/office/drawing/2014/main" id="{4D7FB282-D041-93C6-9B04-6AB8C6710AE9}"/>
              </a:ext>
            </a:extLst>
          </p:cNvPr>
          <p:cNvCxnSpPr>
            <a:cxnSpLocks/>
            <a:endCxn id="59" idx="1"/>
          </p:cNvCxnSpPr>
          <p:nvPr/>
        </p:nvCxnSpPr>
        <p:spPr>
          <a:xfrm flipV="1">
            <a:off x="6442216" y="3454675"/>
            <a:ext cx="1158846" cy="123227"/>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Connector: Elbow 64">
            <a:extLst>
              <a:ext uri="{FF2B5EF4-FFF2-40B4-BE49-F238E27FC236}">
                <a16:creationId xmlns:a16="http://schemas.microsoft.com/office/drawing/2014/main" id="{CD2BEF0D-F252-FFC3-22B4-A1EF45C5757C}"/>
              </a:ext>
            </a:extLst>
          </p:cNvPr>
          <p:cNvCxnSpPr>
            <a:stCxn id="50" idx="3"/>
            <a:endCxn id="59" idx="2"/>
          </p:cNvCxnSpPr>
          <p:nvPr/>
        </p:nvCxnSpPr>
        <p:spPr>
          <a:xfrm flipV="1">
            <a:off x="6442216" y="3639341"/>
            <a:ext cx="1843874" cy="40274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ECF32D37-E973-171C-0859-9BA73734ACAD}"/>
              </a:ext>
            </a:extLst>
          </p:cNvPr>
          <p:cNvSpPr txBox="1"/>
          <p:nvPr/>
        </p:nvSpPr>
        <p:spPr>
          <a:xfrm>
            <a:off x="10849838" y="6538106"/>
            <a:ext cx="1257204" cy="276999"/>
          </a:xfrm>
          <a:prstGeom prst="rect">
            <a:avLst/>
          </a:prstGeom>
          <a:noFill/>
        </p:spPr>
        <p:txBody>
          <a:bodyPr wrap="none" rtlCol="0">
            <a:spAutoFit/>
          </a:bodyPr>
          <a:lstStyle/>
          <a:p>
            <a:r>
              <a:rPr lang="en-GB" sz="1200" i="1" dirty="0"/>
              <a:t>Z. Ghassemlooy</a:t>
            </a:r>
          </a:p>
        </p:txBody>
      </p:sp>
      <p:sp>
        <p:nvSpPr>
          <p:cNvPr id="4" name="TextBox 3">
            <a:extLst>
              <a:ext uri="{FF2B5EF4-FFF2-40B4-BE49-F238E27FC236}">
                <a16:creationId xmlns:a16="http://schemas.microsoft.com/office/drawing/2014/main" id="{1B507164-A33B-7AEB-A4F4-12E7E976A14D}"/>
              </a:ext>
            </a:extLst>
          </p:cNvPr>
          <p:cNvSpPr txBox="1"/>
          <p:nvPr/>
        </p:nvSpPr>
        <p:spPr>
          <a:xfrm>
            <a:off x="4813243" y="122504"/>
            <a:ext cx="2509790" cy="523220"/>
          </a:xfrm>
          <a:prstGeom prst="rect">
            <a:avLst/>
          </a:prstGeom>
          <a:noFill/>
        </p:spPr>
        <p:txBody>
          <a:bodyPr wrap="none" rtlCol="0">
            <a:spAutoFit/>
          </a:bodyPr>
          <a:lstStyle/>
          <a:p>
            <a:r>
              <a:rPr lang="en-GB" sz="2800" b="1" dirty="0">
                <a:solidFill>
                  <a:srgbClr val="0000CC"/>
                </a:solidFill>
                <a:latin typeface="Calibri" panose="020F0502020204030204" pitchFamily="34" charset="0"/>
                <a:cs typeface="Calibri" panose="020F0502020204030204" pitchFamily="34" charset="0"/>
              </a:rPr>
              <a:t>Some Examples</a:t>
            </a:r>
          </a:p>
        </p:txBody>
      </p:sp>
      <p:pic>
        <p:nvPicPr>
          <p:cNvPr id="6" name="Picture 5">
            <a:extLst>
              <a:ext uri="{FF2B5EF4-FFF2-40B4-BE49-F238E27FC236}">
                <a16:creationId xmlns:a16="http://schemas.microsoft.com/office/drawing/2014/main" id="{77FAFCDA-D293-1C47-AA69-BAF4E22D4B9F}"/>
              </a:ext>
            </a:extLst>
          </p:cNvPr>
          <p:cNvPicPr>
            <a:picLocks noChangeAspect="1"/>
          </p:cNvPicPr>
          <p:nvPr/>
        </p:nvPicPr>
        <p:blipFill>
          <a:blip r:embed="rId2"/>
          <a:stretch>
            <a:fillRect/>
          </a:stretch>
        </p:blipFill>
        <p:spPr>
          <a:xfrm>
            <a:off x="11007901" y="56166"/>
            <a:ext cx="911281" cy="541759"/>
          </a:xfrm>
          <a:prstGeom prst="rect">
            <a:avLst/>
          </a:prstGeom>
        </p:spPr>
      </p:pic>
      <p:pic>
        <p:nvPicPr>
          <p:cNvPr id="8" name="Picture 7">
            <a:extLst>
              <a:ext uri="{FF2B5EF4-FFF2-40B4-BE49-F238E27FC236}">
                <a16:creationId xmlns:a16="http://schemas.microsoft.com/office/drawing/2014/main" id="{6856F611-529D-2B9D-A2FF-BFC8527FA3CF}"/>
              </a:ext>
            </a:extLst>
          </p:cNvPr>
          <p:cNvPicPr>
            <a:picLocks noChangeAspect="1"/>
          </p:cNvPicPr>
          <p:nvPr/>
        </p:nvPicPr>
        <p:blipFill>
          <a:blip r:embed="rId3"/>
          <a:stretch>
            <a:fillRect/>
          </a:stretch>
        </p:blipFill>
        <p:spPr>
          <a:xfrm>
            <a:off x="190511" y="59456"/>
            <a:ext cx="2109647" cy="723107"/>
          </a:xfrm>
          <a:prstGeom prst="rect">
            <a:avLst/>
          </a:prstGeom>
        </p:spPr>
      </p:pic>
    </p:spTree>
    <p:extLst>
      <p:ext uri="{BB962C8B-B14F-4D97-AF65-F5344CB8AC3E}">
        <p14:creationId xmlns:p14="http://schemas.microsoft.com/office/powerpoint/2010/main" val="130274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5323D8F-352B-1C5F-0A36-5A1AE5142627}"/>
              </a:ext>
            </a:extLst>
          </p:cNvPr>
          <p:cNvSpPr txBox="1"/>
          <p:nvPr/>
        </p:nvSpPr>
        <p:spPr>
          <a:xfrm>
            <a:off x="1000434" y="582231"/>
            <a:ext cx="9338626" cy="6217087"/>
          </a:xfrm>
          <a:prstGeom prst="rect">
            <a:avLst/>
          </a:prstGeom>
          <a:noFill/>
        </p:spPr>
        <p:txBody>
          <a:bodyPr wrap="square">
            <a:spAutoFit/>
          </a:bodyPr>
          <a:lstStyle/>
          <a:p>
            <a:r>
              <a:rPr lang="en-GB" sz="2000" b="1" dirty="0">
                <a:solidFill>
                  <a:srgbClr val="0000CC"/>
                </a:solidFill>
                <a:latin typeface="Calibri" panose="020F0502020204030204" pitchFamily="34" charset="0"/>
                <a:cs typeface="Calibri" panose="020F0502020204030204" pitchFamily="34" charset="0"/>
              </a:rPr>
              <a:t>Interference </a:t>
            </a:r>
            <a:r>
              <a:rPr lang="en-GB" sz="2000" b="1" i="1" dirty="0">
                <a:solidFill>
                  <a:srgbClr val="0000CC"/>
                </a:solidFill>
                <a:latin typeface="Calibri" panose="020F0502020204030204" pitchFamily="34" charset="0"/>
                <a:cs typeface="Calibri" panose="020F0502020204030204" pitchFamily="34" charset="0"/>
              </a:rPr>
              <a:t>I</a:t>
            </a:r>
            <a:r>
              <a:rPr lang="en-GB" sz="2000" b="1" dirty="0">
                <a:solidFill>
                  <a:srgbClr val="0000CC"/>
                </a:solidFill>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
            </a:pPr>
            <a:endParaRPr lang="en-GB"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GB" dirty="0">
                <a:latin typeface="Calibri" panose="020F0502020204030204" pitchFamily="34" charset="0"/>
                <a:cs typeface="Calibri" panose="020F0502020204030204" pitchFamily="34" charset="0"/>
              </a:rPr>
              <a:t>Generally, this is set by external factors and cannot be changed by the system design.</a:t>
            </a:r>
          </a:p>
          <a:p>
            <a:pPr marL="285750" indent="-285750">
              <a:buFont typeface="Wingdings" panose="05000000000000000000" pitchFamily="2" charset="2"/>
              <a:buChar char="§"/>
            </a:pPr>
            <a:r>
              <a:rPr lang="en-GB" dirty="0">
                <a:latin typeface="Calibri" panose="020F0502020204030204" pitchFamily="34" charset="0"/>
                <a:cs typeface="Calibri" panose="020F0502020204030204" pitchFamily="34" charset="0"/>
              </a:rPr>
              <a:t>More problematic in frequency/wavelength multiplexing-based systems</a:t>
            </a:r>
          </a:p>
          <a:p>
            <a:pPr marL="742950" lvl="1" indent="-285750">
              <a:buFont typeface="Wingdings" panose="05000000000000000000" pitchFamily="2" charset="2"/>
              <a:buChar char="§"/>
            </a:pPr>
            <a:r>
              <a:rPr lang="en-GB" dirty="0">
                <a:latin typeface="Calibri" panose="020F0502020204030204" pitchFamily="34" charset="0"/>
                <a:cs typeface="Calibri" panose="020F0502020204030204" pitchFamily="34" charset="0"/>
              </a:rPr>
              <a:t>Due to:</a:t>
            </a:r>
          </a:p>
          <a:p>
            <a:pPr marL="1200150" lvl="2" indent="-285750">
              <a:buFont typeface="Wingdings" panose="05000000000000000000" pitchFamily="2" charset="2"/>
              <a:buChar char="§"/>
            </a:pPr>
            <a:r>
              <a:rPr lang="en-GB" dirty="0">
                <a:solidFill>
                  <a:srgbClr val="C00000"/>
                </a:solidFill>
                <a:latin typeface="Calibri" panose="020F0502020204030204" pitchFamily="34" charset="0"/>
                <a:cs typeface="Calibri" panose="020F0502020204030204" pitchFamily="34" charset="0"/>
              </a:rPr>
              <a:t>Competing wireless devices</a:t>
            </a:r>
          </a:p>
          <a:p>
            <a:pPr marL="1200150" lvl="2" indent="-285750">
              <a:buFont typeface="Wingdings" panose="05000000000000000000" pitchFamily="2" charset="2"/>
              <a:buChar char="§"/>
            </a:pPr>
            <a:r>
              <a:rPr lang="en-GB" dirty="0">
                <a:solidFill>
                  <a:srgbClr val="C00000"/>
                </a:solidFill>
                <a:latin typeface="Calibri" panose="020F0502020204030204" pitchFamily="34" charset="0"/>
                <a:cs typeface="Calibri" panose="020F0502020204030204" pitchFamily="34" charset="0"/>
              </a:rPr>
              <a:t>Time/frequency/wavelength reuse</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Can be reduced by:</a:t>
            </a:r>
          </a:p>
          <a:p>
            <a:pPr marL="285750" indent="-285750">
              <a:buFont typeface="Arial" panose="020B0604020202020204" pitchFamily="34" charset="0"/>
              <a:buChar char="•"/>
            </a:pPr>
            <a:r>
              <a:rPr lang="en-GB" b="0" i="0" dirty="0">
                <a:solidFill>
                  <a:srgbClr val="1F1F1F"/>
                </a:solidFill>
                <a:effectLst/>
                <a:latin typeface="ElsevierGulliver"/>
              </a:rPr>
              <a:t>Guard bands between channels  </a:t>
            </a:r>
            <a:r>
              <a:rPr lang="en-GB" b="0" i="0" dirty="0">
                <a:solidFill>
                  <a:srgbClr val="1F1F1F"/>
                </a:solidFill>
                <a:effectLst/>
                <a:latin typeface="ElsevierGulliver"/>
                <a:sym typeface="Wingdings" panose="05000000000000000000" pitchFamily="2" charset="2"/>
              </a:rPr>
              <a:t> Bandwidth for data     Data throughput </a:t>
            </a:r>
            <a:r>
              <a:rPr lang="en-GB" b="0" i="0" dirty="0">
                <a:solidFill>
                  <a:srgbClr val="1F1F1F"/>
                </a:solidFill>
                <a:effectLst/>
                <a:latin typeface="ElsevierGulliver"/>
              </a:rPr>
              <a:t> </a:t>
            </a: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Better filtering </a:t>
            </a:r>
            <a:r>
              <a:rPr lang="en-GB" dirty="0">
                <a:latin typeface="Calibri" panose="020F0502020204030204" pitchFamily="34" charset="0"/>
                <a:cs typeface="Calibri" panose="020F0502020204030204" pitchFamily="34" charset="0"/>
                <a:sym typeface="Wingdings" panose="05000000000000000000" pitchFamily="2" charset="2"/>
              </a:rPr>
              <a:t> Complexity</a:t>
            </a: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Lower system bandwidth  </a:t>
            </a:r>
            <a:r>
              <a:rPr lang="en-GB" dirty="0">
                <a:latin typeface="Calibri" panose="020F0502020204030204" pitchFamily="34" charset="0"/>
                <a:cs typeface="Calibri" panose="020F0502020204030204" pitchFamily="34" charset="0"/>
                <a:sym typeface="Wingdings" panose="05000000000000000000" pitchFamily="2" charset="2"/>
              </a:rPr>
              <a:t> data rate</a:t>
            </a: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Lower Pt  </a:t>
            </a:r>
            <a:r>
              <a:rPr lang="en-GB" dirty="0">
                <a:latin typeface="Calibri" panose="020F0502020204030204" pitchFamily="34" charset="0"/>
                <a:cs typeface="Calibri" panose="020F0502020204030204" pitchFamily="34" charset="0"/>
                <a:sym typeface="Wingdings" panose="05000000000000000000" pitchFamily="2" charset="2"/>
              </a:rPr>
              <a:t> SNR         BER </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Multiuser detection and spread spectrum  </a:t>
            </a:r>
            <a:r>
              <a:rPr lang="en-GB" dirty="0">
                <a:latin typeface="Calibri" panose="020F0502020204030204" pitchFamily="34" charset="0"/>
                <a:cs typeface="Calibri" panose="020F0502020204030204" pitchFamily="34" charset="0"/>
                <a:sym typeface="Wingdings" panose="05000000000000000000" pitchFamily="2" charset="2"/>
              </a:rPr>
              <a:t> Complexity</a:t>
            </a: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Directional antennas  </a:t>
            </a:r>
            <a:r>
              <a:rPr lang="en-GB" dirty="0">
                <a:latin typeface="Calibri" panose="020F0502020204030204" pitchFamily="34" charset="0"/>
                <a:cs typeface="Calibri" panose="020F0502020204030204" pitchFamily="34" charset="0"/>
                <a:sym typeface="Wingdings" panose="05000000000000000000" pitchFamily="2" charset="2"/>
              </a:rPr>
              <a:t> Complexity</a:t>
            </a: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0" i="0" dirty="0">
                <a:solidFill>
                  <a:srgbClr val="1F1F1F"/>
                </a:solidFill>
                <a:effectLst/>
                <a:latin typeface="ElsevierGulliver"/>
              </a:rPr>
              <a:t>Dynamic channel allocation</a:t>
            </a:r>
            <a:r>
              <a:rPr lang="en-GB"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sym typeface="Wingdings" panose="05000000000000000000" pitchFamily="2" charset="2"/>
              </a:rPr>
              <a:t> Complexity  </a:t>
            </a:r>
            <a:endParaRPr lang="en-GB" dirty="0">
              <a:latin typeface="Calibri" panose="020F0502020204030204" pitchFamily="34" charset="0"/>
              <a:cs typeface="Calibri" panose="020F0502020204030204" pitchFamily="34" charset="0"/>
            </a:endParaRPr>
          </a:p>
        </p:txBody>
      </p:sp>
      <p:sp>
        <p:nvSpPr>
          <p:cNvPr id="8" name="Arrow: Down 7">
            <a:extLst>
              <a:ext uri="{FF2B5EF4-FFF2-40B4-BE49-F238E27FC236}">
                <a16:creationId xmlns:a16="http://schemas.microsoft.com/office/drawing/2014/main" id="{932B56BF-E66A-1E62-178E-E4961113DC4B}"/>
              </a:ext>
            </a:extLst>
          </p:cNvPr>
          <p:cNvSpPr/>
          <p:nvPr/>
        </p:nvSpPr>
        <p:spPr>
          <a:xfrm>
            <a:off x="4968445" y="5343778"/>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22A68B4A-CA7D-4635-4D7E-1E9E156649F1}"/>
              </a:ext>
            </a:extLst>
          </p:cNvPr>
          <p:cNvSpPr/>
          <p:nvPr/>
        </p:nvSpPr>
        <p:spPr>
          <a:xfrm>
            <a:off x="3043736" y="5679569"/>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94272E65-5283-97BC-8FC8-7EA66B987F33}"/>
              </a:ext>
            </a:extLst>
          </p:cNvPr>
          <p:cNvSpPr/>
          <p:nvPr/>
        </p:nvSpPr>
        <p:spPr>
          <a:xfrm rot="10800000">
            <a:off x="4146973" y="5602063"/>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3D5F9E0E-B0BE-216D-9E1C-E9778CB24ECF}"/>
              </a:ext>
            </a:extLst>
          </p:cNvPr>
          <p:cNvSpPr/>
          <p:nvPr/>
        </p:nvSpPr>
        <p:spPr>
          <a:xfrm rot="10800000">
            <a:off x="4146973" y="5066037"/>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476AFE8-6284-AB6F-17E7-7948647AA6A5}"/>
              </a:ext>
            </a:extLst>
          </p:cNvPr>
          <p:cNvSpPr txBox="1"/>
          <p:nvPr/>
        </p:nvSpPr>
        <p:spPr>
          <a:xfrm>
            <a:off x="10849838" y="6538106"/>
            <a:ext cx="1257204" cy="276999"/>
          </a:xfrm>
          <a:prstGeom prst="rect">
            <a:avLst/>
          </a:prstGeom>
          <a:noFill/>
        </p:spPr>
        <p:txBody>
          <a:bodyPr wrap="none" rtlCol="0">
            <a:spAutoFit/>
          </a:bodyPr>
          <a:lstStyle/>
          <a:p>
            <a:r>
              <a:rPr lang="en-GB" sz="1200" i="1" dirty="0"/>
              <a:t>Z. Ghassemlooy</a:t>
            </a:r>
          </a:p>
        </p:txBody>
      </p:sp>
      <p:sp>
        <p:nvSpPr>
          <p:cNvPr id="5" name="TextBox 4">
            <a:extLst>
              <a:ext uri="{FF2B5EF4-FFF2-40B4-BE49-F238E27FC236}">
                <a16:creationId xmlns:a16="http://schemas.microsoft.com/office/drawing/2014/main" id="{FABBB44A-DD6C-6423-A917-98CEC913ADF1}"/>
              </a:ext>
            </a:extLst>
          </p:cNvPr>
          <p:cNvSpPr txBox="1"/>
          <p:nvPr/>
        </p:nvSpPr>
        <p:spPr>
          <a:xfrm>
            <a:off x="4813243" y="122504"/>
            <a:ext cx="2509790" cy="523220"/>
          </a:xfrm>
          <a:prstGeom prst="rect">
            <a:avLst/>
          </a:prstGeom>
          <a:noFill/>
        </p:spPr>
        <p:txBody>
          <a:bodyPr wrap="none" rtlCol="0">
            <a:spAutoFit/>
          </a:bodyPr>
          <a:lstStyle/>
          <a:p>
            <a:r>
              <a:rPr lang="en-GB" sz="2800" b="1" dirty="0">
                <a:solidFill>
                  <a:srgbClr val="0000CC"/>
                </a:solidFill>
                <a:latin typeface="Calibri" panose="020F0502020204030204" pitchFamily="34" charset="0"/>
                <a:cs typeface="Calibri" panose="020F0502020204030204" pitchFamily="34" charset="0"/>
              </a:rPr>
              <a:t>Some Examples</a:t>
            </a:r>
          </a:p>
        </p:txBody>
      </p:sp>
      <p:sp>
        <p:nvSpPr>
          <p:cNvPr id="12" name="TextBox 11">
            <a:extLst>
              <a:ext uri="{FF2B5EF4-FFF2-40B4-BE49-F238E27FC236}">
                <a16:creationId xmlns:a16="http://schemas.microsoft.com/office/drawing/2014/main" id="{0618ABF3-CAD7-BCAD-F816-78E9B56CD339}"/>
              </a:ext>
            </a:extLst>
          </p:cNvPr>
          <p:cNvSpPr txBox="1"/>
          <p:nvPr/>
        </p:nvSpPr>
        <p:spPr>
          <a:xfrm>
            <a:off x="1000434" y="2776489"/>
            <a:ext cx="10172960" cy="1547860"/>
          </a:xfrm>
          <a:prstGeom prst="rect">
            <a:avLst/>
          </a:prstGeom>
          <a:solidFill>
            <a:schemeClr val="tx2">
              <a:lumMod val="10000"/>
              <a:lumOff val="90000"/>
            </a:schemeClr>
          </a:solidFill>
        </p:spPr>
        <p:txBody>
          <a:bodyPr wrap="square">
            <a:spAutoFit/>
          </a:bodyPr>
          <a:lstStyle/>
          <a:p>
            <a:pPr algn="l">
              <a:lnSpc>
                <a:spcPts val="1800"/>
              </a:lnSpc>
              <a:spcAft>
                <a:spcPts val="750"/>
              </a:spcAft>
            </a:pPr>
            <a:r>
              <a:rPr lang="en-GB" b="0" i="0" dirty="0">
                <a:solidFill>
                  <a:srgbClr val="001D35"/>
                </a:solidFill>
                <a:effectLst/>
                <a:latin typeface="Calibri" panose="020F0502020204030204" pitchFamily="34" charset="0"/>
                <a:cs typeface="Calibri" panose="020F0502020204030204" pitchFamily="34" charset="0"/>
              </a:rPr>
              <a:t>Can lead to several issues::</a:t>
            </a:r>
          </a:p>
          <a:p>
            <a:pPr algn="l">
              <a:lnSpc>
                <a:spcPts val="1650"/>
              </a:lnSpc>
              <a:spcBef>
                <a:spcPts val="750"/>
              </a:spcBef>
              <a:spcAft>
                <a:spcPts val="600"/>
              </a:spcAft>
              <a:buFont typeface="Arial" panose="020B0604020202020204" pitchFamily="34" charset="0"/>
              <a:buChar char="•"/>
            </a:pPr>
            <a:r>
              <a:rPr lang="en-GB" i="0" dirty="0">
                <a:solidFill>
                  <a:srgbClr val="001D35"/>
                </a:solidFill>
                <a:effectLst/>
                <a:latin typeface="Calibri" panose="020F0502020204030204" pitchFamily="34" charset="0"/>
                <a:cs typeface="Calibri" panose="020F0502020204030204" pitchFamily="34" charset="0"/>
              </a:rPr>
              <a:t> Reduced signal power </a:t>
            </a:r>
            <a:r>
              <a:rPr lang="en-GB" i="0" dirty="0">
                <a:solidFill>
                  <a:srgbClr val="001D35"/>
                </a:solidFill>
                <a:effectLst/>
                <a:latin typeface="Calibri" panose="020F0502020204030204" pitchFamily="34" charset="0"/>
                <a:cs typeface="Calibri" panose="020F0502020204030204" pitchFamily="34" charset="0"/>
                <a:sym typeface="Wingdings" panose="05000000000000000000" pitchFamily="2" charset="2"/>
              </a:rPr>
              <a:t> SNR     BER </a:t>
            </a:r>
            <a:endParaRPr lang="en-GB" i="0" dirty="0">
              <a:solidFill>
                <a:srgbClr val="001D35"/>
              </a:solidFill>
              <a:effectLst/>
              <a:latin typeface="Calibri" panose="020F0502020204030204" pitchFamily="34" charset="0"/>
              <a:cs typeface="Calibri" panose="020F0502020204030204" pitchFamily="34" charset="0"/>
            </a:endParaRPr>
          </a:p>
          <a:p>
            <a:pPr algn="l">
              <a:lnSpc>
                <a:spcPts val="1650"/>
              </a:lnSpc>
              <a:spcBef>
                <a:spcPts val="750"/>
              </a:spcBef>
              <a:spcAft>
                <a:spcPts val="600"/>
              </a:spcAft>
              <a:buFont typeface="Arial" panose="020B0604020202020204" pitchFamily="34" charset="0"/>
              <a:buChar char="•"/>
            </a:pPr>
            <a:r>
              <a:rPr lang="en-GB" i="0" dirty="0">
                <a:solidFill>
                  <a:srgbClr val="001D35"/>
                </a:solidFill>
                <a:effectLst/>
                <a:latin typeface="Calibri" panose="020F0502020204030204" pitchFamily="34" charset="0"/>
                <a:cs typeface="Calibri" panose="020F0502020204030204" pitchFamily="34" charset="0"/>
              </a:rPr>
              <a:t> Dropped connections </a:t>
            </a:r>
            <a:r>
              <a:rPr lang="en-GB" i="0" dirty="0">
                <a:solidFill>
                  <a:srgbClr val="001D35"/>
                </a:solidFill>
                <a:effectLst/>
                <a:latin typeface="Calibri" panose="020F0502020204030204" pitchFamily="34" charset="0"/>
                <a:cs typeface="Calibri" panose="020F0502020204030204" pitchFamily="34" charset="0"/>
                <a:sym typeface="Wingdings" panose="05000000000000000000" pitchFamily="2" charset="2"/>
              </a:rPr>
              <a:t> Delayed downloads</a:t>
            </a:r>
            <a:endParaRPr lang="en-GB" i="0" dirty="0">
              <a:solidFill>
                <a:srgbClr val="001D35"/>
              </a:solidFill>
              <a:effectLst/>
              <a:latin typeface="Calibri" panose="020F0502020204030204" pitchFamily="34" charset="0"/>
              <a:cs typeface="Calibri" panose="020F0502020204030204" pitchFamily="34" charset="0"/>
            </a:endParaRPr>
          </a:p>
          <a:p>
            <a:pPr algn="l">
              <a:lnSpc>
                <a:spcPts val="1650"/>
              </a:lnSpc>
              <a:spcBef>
                <a:spcPts val="750"/>
              </a:spcBef>
              <a:spcAft>
                <a:spcPts val="600"/>
              </a:spcAft>
              <a:buFont typeface="Arial" panose="020B0604020202020204" pitchFamily="34" charset="0"/>
              <a:buChar char="•"/>
            </a:pPr>
            <a:r>
              <a:rPr lang="en-GB" i="0" dirty="0">
                <a:solidFill>
                  <a:srgbClr val="001D35"/>
                </a:solidFill>
                <a:effectLst/>
                <a:latin typeface="Calibri" panose="020F0502020204030204" pitchFamily="34" charset="0"/>
                <a:cs typeface="Calibri" panose="020F0502020204030204" pitchFamily="34" charset="0"/>
              </a:rPr>
              <a:t> Network slowdown - Reduced coverage and capacity</a:t>
            </a:r>
          </a:p>
        </p:txBody>
      </p:sp>
      <p:sp>
        <p:nvSpPr>
          <p:cNvPr id="13" name="Arrow: Down 12">
            <a:extLst>
              <a:ext uri="{FF2B5EF4-FFF2-40B4-BE49-F238E27FC236}">
                <a16:creationId xmlns:a16="http://schemas.microsoft.com/office/drawing/2014/main" id="{3CB89E7E-66AB-B73D-0ECE-EC6C0B7A860D}"/>
              </a:ext>
            </a:extLst>
          </p:cNvPr>
          <p:cNvSpPr/>
          <p:nvPr/>
        </p:nvSpPr>
        <p:spPr>
          <a:xfrm>
            <a:off x="3994870" y="3275431"/>
            <a:ext cx="154297" cy="258285"/>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4F5970C5-D5F2-1C69-038C-7A32D4662C38}"/>
              </a:ext>
            </a:extLst>
          </p:cNvPr>
          <p:cNvSpPr/>
          <p:nvPr/>
        </p:nvSpPr>
        <p:spPr>
          <a:xfrm rot="10800000">
            <a:off x="4860726" y="3264684"/>
            <a:ext cx="154297" cy="258285"/>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54F3E8ED-F096-BE2D-5267-E4B626FB2DE7}"/>
              </a:ext>
            </a:extLst>
          </p:cNvPr>
          <p:cNvSpPr/>
          <p:nvPr/>
        </p:nvSpPr>
        <p:spPr>
          <a:xfrm rot="10800000">
            <a:off x="4783577" y="6144020"/>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9FDDE4A9-BB88-F54D-232F-B3440EEB7C62}"/>
              </a:ext>
            </a:extLst>
          </p:cNvPr>
          <p:cNvSpPr/>
          <p:nvPr/>
        </p:nvSpPr>
        <p:spPr>
          <a:xfrm rot="10800000">
            <a:off x="5388650" y="6376867"/>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5A3CC9F0-B309-29BA-8D24-E2139825A863}"/>
              </a:ext>
            </a:extLst>
          </p:cNvPr>
          <p:cNvSpPr/>
          <p:nvPr/>
        </p:nvSpPr>
        <p:spPr>
          <a:xfrm>
            <a:off x="6542239" y="4807752"/>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Down 17">
            <a:extLst>
              <a:ext uri="{FF2B5EF4-FFF2-40B4-BE49-F238E27FC236}">
                <a16:creationId xmlns:a16="http://schemas.microsoft.com/office/drawing/2014/main" id="{EB08E9BA-84CE-C3EB-7AD5-89292E185BFA}"/>
              </a:ext>
            </a:extLst>
          </p:cNvPr>
          <p:cNvSpPr/>
          <p:nvPr/>
        </p:nvSpPr>
        <p:spPr>
          <a:xfrm>
            <a:off x="8615483" y="4807752"/>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CDE9ACB0-3573-5F5D-75B5-5A920D2006F2}"/>
              </a:ext>
            </a:extLst>
          </p:cNvPr>
          <p:cNvSpPr/>
          <p:nvPr/>
        </p:nvSpPr>
        <p:spPr>
          <a:xfrm rot="10800000">
            <a:off x="6699855" y="5860349"/>
            <a:ext cx="154297" cy="25828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BB89F7B-5670-E20B-38F4-2DB705E91B90}"/>
              </a:ext>
            </a:extLst>
          </p:cNvPr>
          <p:cNvPicPr>
            <a:picLocks noChangeAspect="1"/>
          </p:cNvPicPr>
          <p:nvPr/>
        </p:nvPicPr>
        <p:blipFill>
          <a:blip r:embed="rId2"/>
          <a:stretch>
            <a:fillRect/>
          </a:stretch>
        </p:blipFill>
        <p:spPr>
          <a:xfrm>
            <a:off x="11007901" y="56166"/>
            <a:ext cx="911281" cy="541759"/>
          </a:xfrm>
          <a:prstGeom prst="rect">
            <a:avLst/>
          </a:prstGeom>
        </p:spPr>
      </p:pic>
      <p:pic>
        <p:nvPicPr>
          <p:cNvPr id="20" name="Picture 19">
            <a:extLst>
              <a:ext uri="{FF2B5EF4-FFF2-40B4-BE49-F238E27FC236}">
                <a16:creationId xmlns:a16="http://schemas.microsoft.com/office/drawing/2014/main" id="{8703FB06-F28D-0285-F850-F0CFC89520A0}"/>
              </a:ext>
            </a:extLst>
          </p:cNvPr>
          <p:cNvPicPr>
            <a:picLocks noChangeAspect="1"/>
          </p:cNvPicPr>
          <p:nvPr/>
        </p:nvPicPr>
        <p:blipFill>
          <a:blip r:embed="rId3"/>
          <a:stretch>
            <a:fillRect/>
          </a:stretch>
        </p:blipFill>
        <p:spPr>
          <a:xfrm>
            <a:off x="54954" y="287"/>
            <a:ext cx="1890960" cy="648149"/>
          </a:xfrm>
          <a:prstGeom prst="rect">
            <a:avLst/>
          </a:prstGeom>
        </p:spPr>
      </p:pic>
    </p:spTree>
    <p:extLst>
      <p:ext uri="{BB962C8B-B14F-4D97-AF65-F5344CB8AC3E}">
        <p14:creationId xmlns:p14="http://schemas.microsoft.com/office/powerpoint/2010/main" val="178054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693</TotalTime>
  <Words>1296</Words>
  <Application>Microsoft Office PowerPoint</Application>
  <PresentationFormat>Widescreen</PresentationFormat>
  <Paragraphs>341</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ElsevierGulliver</vt:lpstr>
      <vt:lpstr>Aptos</vt:lpstr>
      <vt:lpstr>Aptos Display</vt:lpstr>
      <vt:lpstr>Arial</vt:lpstr>
      <vt:lpstr>Calibri</vt:lpstr>
      <vt:lpstr>Cambria Math</vt:lpstr>
      <vt:lpstr>Courier New</vt:lpstr>
      <vt:lpstr>Symbol</vt:lpstr>
      <vt:lpstr>Wingdings</vt:lpstr>
      <vt:lpstr>Office Theme</vt:lpstr>
      <vt:lpstr>Optical Wireless Communication –  Trade-off between different parameters – Part I </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Coding/Decoding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raul.zamorano-illanes</dc:creator>
  <cp:lastModifiedBy>Fary Ghassemlooy</cp:lastModifiedBy>
  <cp:revision>4</cp:revision>
  <dcterms:created xsi:type="dcterms:W3CDTF">2024-10-08T13:22:11Z</dcterms:created>
  <dcterms:modified xsi:type="dcterms:W3CDTF">2024-12-16T10:51:05Z</dcterms:modified>
</cp:coreProperties>
</file>